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8" r:id="rId3"/>
    <p:sldId id="263" r:id="rId4"/>
    <p:sldId id="281" r:id="rId5"/>
    <p:sldId id="262" r:id="rId6"/>
    <p:sldId id="273" r:id="rId7"/>
    <p:sldId id="261" r:id="rId8"/>
    <p:sldId id="259" r:id="rId9"/>
    <p:sldId id="257" r:id="rId10"/>
    <p:sldId id="260" r:id="rId11"/>
    <p:sldId id="274" r:id="rId12"/>
    <p:sldId id="264" r:id="rId13"/>
    <p:sldId id="271" r:id="rId14"/>
    <p:sldId id="278" r:id="rId15"/>
    <p:sldId id="279" r:id="rId16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12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0B6447E-EE85-41E5-89CE-7AAC7C0694F9}" type="doc">
      <dgm:prSet loTypeId="urn:microsoft.com/office/officeart/2005/8/layout/hierarchy1" loCatId="hierarchy" qsTypeId="urn:microsoft.com/office/officeart/2005/8/quickstyle/3d4" qsCatId="3D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DCB4174D-67D4-4EF3-903F-66D235ACFBA8}">
      <dgm:prSet phldrT="[Текст]" custT="1"/>
      <dgm:spPr>
        <a:blipFill rotWithShape="0">
          <a:blip xmlns:r="http://schemas.openxmlformats.org/officeDocument/2006/relationships" r:embed="rId1"/>
          <a:tile tx="0" ty="0" sx="100000" sy="100000" flip="none" algn="tl"/>
        </a:blipFill>
        <a:ln>
          <a:solidFill>
            <a:srgbClr val="002060"/>
          </a:solidFill>
        </a:ln>
      </dgm:spPr>
      <dgm:t>
        <a:bodyPr/>
        <a:lstStyle/>
        <a:p>
          <a:r>
            <a:rPr lang="ru-RU" sz="3200" b="1" dirty="0" smtClean="0">
              <a:solidFill>
                <a:srgbClr val="FFFF00"/>
              </a:solidFill>
            </a:rPr>
            <a:t>Состав службы примирения</a:t>
          </a:r>
          <a:endParaRPr lang="ru-RU" sz="3200" b="1" dirty="0">
            <a:solidFill>
              <a:srgbClr val="FFFF00"/>
            </a:solidFill>
          </a:endParaRPr>
        </a:p>
      </dgm:t>
    </dgm:pt>
    <dgm:pt modelId="{6FBDBF13-514C-4A47-8DEB-21B95383A5BF}" type="parTrans" cxnId="{D106F66C-4654-4C10-A634-ADA37089D772}">
      <dgm:prSet/>
      <dgm:spPr/>
      <dgm:t>
        <a:bodyPr/>
        <a:lstStyle/>
        <a:p>
          <a:endParaRPr lang="ru-RU"/>
        </a:p>
      </dgm:t>
    </dgm:pt>
    <dgm:pt modelId="{5C7890E5-ADA9-4419-AFDC-1038F1B26A28}" type="sibTrans" cxnId="{D106F66C-4654-4C10-A634-ADA37089D772}">
      <dgm:prSet/>
      <dgm:spPr/>
      <dgm:t>
        <a:bodyPr/>
        <a:lstStyle/>
        <a:p>
          <a:endParaRPr lang="ru-RU"/>
        </a:p>
      </dgm:t>
    </dgm:pt>
    <dgm:pt modelId="{94A10993-F609-433B-9C58-BC8395F5BDE1}">
      <dgm:prSet phldrT="[Текст]" custT="1"/>
      <dgm:spPr>
        <a:solidFill>
          <a:srgbClr val="FF0000"/>
        </a:solidFill>
      </dgm:spPr>
      <dgm:t>
        <a:bodyPr/>
        <a:lstStyle/>
        <a:p>
          <a:r>
            <a:rPr lang="ru-RU" sz="1800" b="1" dirty="0" smtClean="0">
              <a:solidFill>
                <a:schemeClr val="tx1"/>
              </a:solidFill>
            </a:rPr>
            <a:t>РУКОВОДИ-ТЕЛЬ</a:t>
          </a:r>
          <a:endParaRPr lang="ru-RU" sz="1800" b="1" dirty="0">
            <a:solidFill>
              <a:schemeClr val="tx1"/>
            </a:solidFill>
          </a:endParaRPr>
        </a:p>
      </dgm:t>
    </dgm:pt>
    <dgm:pt modelId="{0E05B9C0-3495-4A42-8086-70C6B99E93DA}" type="parTrans" cxnId="{DBC4B64E-8D6F-42D2-8E9E-57000D826487}">
      <dgm:prSet/>
      <dgm:spPr/>
      <dgm:t>
        <a:bodyPr/>
        <a:lstStyle/>
        <a:p>
          <a:endParaRPr lang="ru-RU"/>
        </a:p>
      </dgm:t>
    </dgm:pt>
    <dgm:pt modelId="{BF2C00E4-D1D3-4B28-990E-EE4CB68BCF15}" type="sibTrans" cxnId="{DBC4B64E-8D6F-42D2-8E9E-57000D826487}">
      <dgm:prSet/>
      <dgm:spPr/>
      <dgm:t>
        <a:bodyPr/>
        <a:lstStyle/>
        <a:p>
          <a:endParaRPr lang="ru-RU"/>
        </a:p>
      </dgm:t>
    </dgm:pt>
    <dgm:pt modelId="{531A9C8A-7D75-4951-9C73-F49504D4BE6C}">
      <dgm:prSet phldrT="[Текст]" custT="1"/>
      <dgm:spPr>
        <a:solidFill>
          <a:srgbClr val="FFFF00">
            <a:alpha val="90000"/>
          </a:srgbClr>
        </a:solidFill>
      </dgm:spPr>
      <dgm:t>
        <a:bodyPr/>
        <a:lstStyle/>
        <a:p>
          <a:r>
            <a:rPr lang="ru-RU" sz="1800" b="1" dirty="0" smtClean="0">
              <a:solidFill>
                <a:schemeClr val="tx1"/>
              </a:solidFill>
            </a:rPr>
            <a:t>КООРДИНА-ТОР</a:t>
          </a:r>
          <a:endParaRPr lang="ru-RU" sz="1800" b="1" dirty="0">
            <a:solidFill>
              <a:schemeClr val="tx1"/>
            </a:solidFill>
          </a:endParaRPr>
        </a:p>
      </dgm:t>
    </dgm:pt>
    <dgm:pt modelId="{BD3E7306-44BE-4536-9A11-03CA34798516}" type="parTrans" cxnId="{B0AF1707-36C5-4DEB-BE47-1DADE265167C}">
      <dgm:prSet/>
      <dgm:spPr/>
      <dgm:t>
        <a:bodyPr/>
        <a:lstStyle/>
        <a:p>
          <a:endParaRPr lang="ru-RU"/>
        </a:p>
      </dgm:t>
    </dgm:pt>
    <dgm:pt modelId="{B798C76C-E77D-407E-B648-D086D09CA036}" type="sibTrans" cxnId="{B0AF1707-36C5-4DEB-BE47-1DADE265167C}">
      <dgm:prSet/>
      <dgm:spPr/>
      <dgm:t>
        <a:bodyPr/>
        <a:lstStyle/>
        <a:p>
          <a:endParaRPr lang="ru-RU"/>
        </a:p>
      </dgm:t>
    </dgm:pt>
    <dgm:pt modelId="{542F73CE-5D8A-4319-85C1-DCD65E1AB39D}">
      <dgm:prSet phldrT="[Текст]" custT="1"/>
      <dgm:spPr>
        <a:solidFill>
          <a:srgbClr val="00B0F0">
            <a:alpha val="90000"/>
          </a:srgbClr>
        </a:solidFill>
      </dgm:spPr>
      <dgm:t>
        <a:bodyPr/>
        <a:lstStyle/>
        <a:p>
          <a:r>
            <a:rPr lang="ru-RU" sz="1800" b="1" dirty="0" smtClean="0"/>
            <a:t>КООРДИНАТОРЫ КЛАССНЫХ </a:t>
          </a:r>
          <a:r>
            <a:rPr lang="ru-RU" sz="1800" b="1" dirty="0" smtClean="0"/>
            <a:t>КОЛЛЕКТИ-ВОВ</a:t>
          </a:r>
          <a:endParaRPr lang="ru-RU" sz="1800" b="1" dirty="0"/>
        </a:p>
      </dgm:t>
    </dgm:pt>
    <dgm:pt modelId="{03C57BAA-F73B-4831-B63F-2FD419807BCB}" type="parTrans" cxnId="{A76876A8-9453-481D-A4E2-A1C5D591D386}">
      <dgm:prSet/>
      <dgm:spPr/>
      <dgm:t>
        <a:bodyPr/>
        <a:lstStyle/>
        <a:p>
          <a:endParaRPr lang="ru-RU"/>
        </a:p>
      </dgm:t>
    </dgm:pt>
    <dgm:pt modelId="{ED71E366-C06C-40F2-80D6-65A5E81DB7CA}" type="sibTrans" cxnId="{A76876A8-9453-481D-A4E2-A1C5D591D386}">
      <dgm:prSet/>
      <dgm:spPr/>
      <dgm:t>
        <a:bodyPr/>
        <a:lstStyle/>
        <a:p>
          <a:endParaRPr lang="ru-RU"/>
        </a:p>
      </dgm:t>
    </dgm:pt>
    <dgm:pt modelId="{E237D542-1C99-4E1D-A3CC-CC810E6224C5}" type="pres">
      <dgm:prSet presAssocID="{10B6447E-EE85-41E5-89CE-7AAC7C0694F9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18560347-3434-4526-9950-979CDF6F8A85}" type="pres">
      <dgm:prSet presAssocID="{DCB4174D-67D4-4EF3-903F-66D235ACFBA8}" presName="hierRoot1" presStyleCnt="0"/>
      <dgm:spPr/>
    </dgm:pt>
    <dgm:pt modelId="{69D26317-320A-42E9-AF6C-04CDDC42A125}" type="pres">
      <dgm:prSet presAssocID="{DCB4174D-67D4-4EF3-903F-66D235ACFBA8}" presName="composite" presStyleCnt="0"/>
      <dgm:spPr/>
    </dgm:pt>
    <dgm:pt modelId="{68C64F35-EA8F-4118-9154-ADBEFAB71EBB}" type="pres">
      <dgm:prSet presAssocID="{DCB4174D-67D4-4EF3-903F-66D235ACFBA8}" presName="background" presStyleLbl="node0" presStyleIdx="0" presStyleCnt="1"/>
      <dgm:spPr/>
    </dgm:pt>
    <dgm:pt modelId="{557F68B5-B927-429E-8C5B-4557F049AE7D}" type="pres">
      <dgm:prSet presAssocID="{DCB4174D-67D4-4EF3-903F-66D235ACFBA8}" presName="text" presStyleLbl="fgAcc0" presStyleIdx="0" presStyleCnt="1" custScaleX="302181" custScaleY="96233" custLinFactNeighborX="1701" custLinFactNeighborY="-2216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D7DF736-936B-44D7-BA60-EF0C25F43B23}" type="pres">
      <dgm:prSet presAssocID="{DCB4174D-67D4-4EF3-903F-66D235ACFBA8}" presName="hierChild2" presStyleCnt="0"/>
      <dgm:spPr/>
    </dgm:pt>
    <dgm:pt modelId="{A0878B9D-9342-47F7-944A-3F76D17494F0}" type="pres">
      <dgm:prSet presAssocID="{0E05B9C0-3495-4A42-8086-70C6B99E93DA}" presName="Name10" presStyleLbl="parChTrans1D2" presStyleIdx="0" presStyleCnt="3"/>
      <dgm:spPr/>
      <dgm:t>
        <a:bodyPr/>
        <a:lstStyle/>
        <a:p>
          <a:endParaRPr lang="ru-RU"/>
        </a:p>
      </dgm:t>
    </dgm:pt>
    <dgm:pt modelId="{832311AA-C6E3-44F8-B744-CA586F5DD5B2}" type="pres">
      <dgm:prSet presAssocID="{94A10993-F609-433B-9C58-BC8395F5BDE1}" presName="hierRoot2" presStyleCnt="0"/>
      <dgm:spPr/>
    </dgm:pt>
    <dgm:pt modelId="{FA2F5907-7144-4ACD-88AC-3C848D350BE7}" type="pres">
      <dgm:prSet presAssocID="{94A10993-F609-433B-9C58-BC8395F5BDE1}" presName="composite2" presStyleCnt="0"/>
      <dgm:spPr/>
    </dgm:pt>
    <dgm:pt modelId="{46FF0E56-A1A3-412B-A4B1-C75F78ACD0CC}" type="pres">
      <dgm:prSet presAssocID="{94A10993-F609-433B-9C58-BC8395F5BDE1}" presName="background2" presStyleLbl="node2" presStyleIdx="0" presStyleCnt="3"/>
      <dgm:spPr/>
    </dgm:pt>
    <dgm:pt modelId="{28481633-0CE8-4FF9-B146-9BFD5F8E555D}" type="pres">
      <dgm:prSet presAssocID="{94A10993-F609-433B-9C58-BC8395F5BDE1}" presName="text2" presStyleLbl="fgAcc2" presStyleIdx="0" presStyleCnt="3" custScaleY="14333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EFB01C4-AF9B-4963-8F7A-4F62916AFFC1}" type="pres">
      <dgm:prSet presAssocID="{94A10993-F609-433B-9C58-BC8395F5BDE1}" presName="hierChild3" presStyleCnt="0"/>
      <dgm:spPr/>
    </dgm:pt>
    <dgm:pt modelId="{0B805697-B4D1-47B6-93FA-CD2546586EC8}" type="pres">
      <dgm:prSet presAssocID="{BD3E7306-44BE-4536-9A11-03CA34798516}" presName="Name10" presStyleLbl="parChTrans1D2" presStyleIdx="1" presStyleCnt="3"/>
      <dgm:spPr/>
      <dgm:t>
        <a:bodyPr/>
        <a:lstStyle/>
        <a:p>
          <a:endParaRPr lang="ru-RU"/>
        </a:p>
      </dgm:t>
    </dgm:pt>
    <dgm:pt modelId="{0571FBF6-D5A1-444E-B96E-1C882391AFA8}" type="pres">
      <dgm:prSet presAssocID="{531A9C8A-7D75-4951-9C73-F49504D4BE6C}" presName="hierRoot2" presStyleCnt="0"/>
      <dgm:spPr/>
    </dgm:pt>
    <dgm:pt modelId="{C34B4C45-D4BB-425E-8C99-9D7685D0EBB9}" type="pres">
      <dgm:prSet presAssocID="{531A9C8A-7D75-4951-9C73-F49504D4BE6C}" presName="composite2" presStyleCnt="0"/>
      <dgm:spPr/>
    </dgm:pt>
    <dgm:pt modelId="{60F0459F-F111-4AF5-A768-DBD39C03EAF9}" type="pres">
      <dgm:prSet presAssocID="{531A9C8A-7D75-4951-9C73-F49504D4BE6C}" presName="background2" presStyleLbl="node2" presStyleIdx="1" presStyleCnt="3"/>
      <dgm:spPr/>
    </dgm:pt>
    <dgm:pt modelId="{41961437-0172-4EB8-A5F4-07E9FD70D3D8}" type="pres">
      <dgm:prSet presAssocID="{531A9C8A-7D75-4951-9C73-F49504D4BE6C}" presName="text2" presStyleLbl="fgAcc2" presStyleIdx="1" presStyleCnt="3" custScaleY="22459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8EAAAC0-67A9-4D3B-B9F8-157D04A5038D}" type="pres">
      <dgm:prSet presAssocID="{531A9C8A-7D75-4951-9C73-F49504D4BE6C}" presName="hierChild3" presStyleCnt="0"/>
      <dgm:spPr/>
    </dgm:pt>
    <dgm:pt modelId="{83F77309-EA02-4312-B984-6092F087DDD6}" type="pres">
      <dgm:prSet presAssocID="{03C57BAA-F73B-4831-B63F-2FD419807BCB}" presName="Name10" presStyleLbl="parChTrans1D2" presStyleIdx="2" presStyleCnt="3"/>
      <dgm:spPr/>
      <dgm:t>
        <a:bodyPr/>
        <a:lstStyle/>
        <a:p>
          <a:endParaRPr lang="ru-RU"/>
        </a:p>
      </dgm:t>
    </dgm:pt>
    <dgm:pt modelId="{4EB5F963-4BD7-4404-BA12-12DA860EB45E}" type="pres">
      <dgm:prSet presAssocID="{542F73CE-5D8A-4319-85C1-DCD65E1AB39D}" presName="hierRoot2" presStyleCnt="0"/>
      <dgm:spPr/>
    </dgm:pt>
    <dgm:pt modelId="{84259267-3404-459C-861C-C1348073F1C3}" type="pres">
      <dgm:prSet presAssocID="{542F73CE-5D8A-4319-85C1-DCD65E1AB39D}" presName="composite2" presStyleCnt="0"/>
      <dgm:spPr/>
    </dgm:pt>
    <dgm:pt modelId="{FE2F0FB7-C077-4469-982D-C490292932F7}" type="pres">
      <dgm:prSet presAssocID="{542F73CE-5D8A-4319-85C1-DCD65E1AB39D}" presName="background2" presStyleLbl="node2" presStyleIdx="2" presStyleCnt="3"/>
      <dgm:spPr/>
    </dgm:pt>
    <dgm:pt modelId="{7FAF87F2-DBD6-4DE3-AD3A-DEF9F2A2CF9B}" type="pres">
      <dgm:prSet presAssocID="{542F73CE-5D8A-4319-85C1-DCD65E1AB39D}" presName="text2" presStyleLbl="fgAcc2" presStyleIdx="2" presStyleCnt="3" custScaleX="111411" custScaleY="25724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BEEB4BD-9279-46EA-BF3C-22E44F0ED327}" type="pres">
      <dgm:prSet presAssocID="{542F73CE-5D8A-4319-85C1-DCD65E1AB39D}" presName="hierChild3" presStyleCnt="0"/>
      <dgm:spPr/>
    </dgm:pt>
  </dgm:ptLst>
  <dgm:cxnLst>
    <dgm:cxn modelId="{A76876A8-9453-481D-A4E2-A1C5D591D386}" srcId="{DCB4174D-67D4-4EF3-903F-66D235ACFBA8}" destId="{542F73CE-5D8A-4319-85C1-DCD65E1AB39D}" srcOrd="2" destOrd="0" parTransId="{03C57BAA-F73B-4831-B63F-2FD419807BCB}" sibTransId="{ED71E366-C06C-40F2-80D6-65A5E81DB7CA}"/>
    <dgm:cxn modelId="{BC7BB453-54ED-42E2-91AF-C2F4D88C7031}" type="presOf" srcId="{531A9C8A-7D75-4951-9C73-F49504D4BE6C}" destId="{41961437-0172-4EB8-A5F4-07E9FD70D3D8}" srcOrd="0" destOrd="0" presId="urn:microsoft.com/office/officeart/2005/8/layout/hierarchy1"/>
    <dgm:cxn modelId="{A0E7ADE1-FB5F-4854-AE5A-E6A40D2C2A25}" type="presOf" srcId="{542F73CE-5D8A-4319-85C1-DCD65E1AB39D}" destId="{7FAF87F2-DBD6-4DE3-AD3A-DEF9F2A2CF9B}" srcOrd="0" destOrd="0" presId="urn:microsoft.com/office/officeart/2005/8/layout/hierarchy1"/>
    <dgm:cxn modelId="{E45C2BD3-C6EA-4452-97F6-FB18A3472203}" type="presOf" srcId="{94A10993-F609-433B-9C58-BC8395F5BDE1}" destId="{28481633-0CE8-4FF9-B146-9BFD5F8E555D}" srcOrd="0" destOrd="0" presId="urn:microsoft.com/office/officeart/2005/8/layout/hierarchy1"/>
    <dgm:cxn modelId="{C56DDA46-93D0-45A2-A4D1-3ED76AC4C985}" type="presOf" srcId="{03C57BAA-F73B-4831-B63F-2FD419807BCB}" destId="{83F77309-EA02-4312-B984-6092F087DDD6}" srcOrd="0" destOrd="0" presId="urn:microsoft.com/office/officeart/2005/8/layout/hierarchy1"/>
    <dgm:cxn modelId="{CB46365D-F3FE-44E0-96CE-72B601698981}" type="presOf" srcId="{BD3E7306-44BE-4536-9A11-03CA34798516}" destId="{0B805697-B4D1-47B6-93FA-CD2546586EC8}" srcOrd="0" destOrd="0" presId="urn:microsoft.com/office/officeart/2005/8/layout/hierarchy1"/>
    <dgm:cxn modelId="{827A67FC-0FE2-4905-8FBB-1EA3DBDAEB64}" type="presOf" srcId="{0E05B9C0-3495-4A42-8086-70C6B99E93DA}" destId="{A0878B9D-9342-47F7-944A-3F76D17494F0}" srcOrd="0" destOrd="0" presId="urn:microsoft.com/office/officeart/2005/8/layout/hierarchy1"/>
    <dgm:cxn modelId="{D106F66C-4654-4C10-A634-ADA37089D772}" srcId="{10B6447E-EE85-41E5-89CE-7AAC7C0694F9}" destId="{DCB4174D-67D4-4EF3-903F-66D235ACFBA8}" srcOrd="0" destOrd="0" parTransId="{6FBDBF13-514C-4A47-8DEB-21B95383A5BF}" sibTransId="{5C7890E5-ADA9-4419-AFDC-1038F1B26A28}"/>
    <dgm:cxn modelId="{DBC4B64E-8D6F-42D2-8E9E-57000D826487}" srcId="{DCB4174D-67D4-4EF3-903F-66D235ACFBA8}" destId="{94A10993-F609-433B-9C58-BC8395F5BDE1}" srcOrd="0" destOrd="0" parTransId="{0E05B9C0-3495-4A42-8086-70C6B99E93DA}" sibTransId="{BF2C00E4-D1D3-4B28-990E-EE4CB68BCF15}"/>
    <dgm:cxn modelId="{B0AF1707-36C5-4DEB-BE47-1DADE265167C}" srcId="{DCB4174D-67D4-4EF3-903F-66D235ACFBA8}" destId="{531A9C8A-7D75-4951-9C73-F49504D4BE6C}" srcOrd="1" destOrd="0" parTransId="{BD3E7306-44BE-4536-9A11-03CA34798516}" sibTransId="{B798C76C-E77D-407E-B648-D086D09CA036}"/>
    <dgm:cxn modelId="{19BD99CF-02B8-4D68-867B-1F2C464BDDDB}" type="presOf" srcId="{10B6447E-EE85-41E5-89CE-7AAC7C0694F9}" destId="{E237D542-1C99-4E1D-A3CC-CC810E6224C5}" srcOrd="0" destOrd="0" presId="urn:microsoft.com/office/officeart/2005/8/layout/hierarchy1"/>
    <dgm:cxn modelId="{4EF1AE6B-076F-4BFF-8C61-878745CA4FEF}" type="presOf" srcId="{DCB4174D-67D4-4EF3-903F-66D235ACFBA8}" destId="{557F68B5-B927-429E-8C5B-4557F049AE7D}" srcOrd="0" destOrd="0" presId="urn:microsoft.com/office/officeart/2005/8/layout/hierarchy1"/>
    <dgm:cxn modelId="{D6CA8355-219A-4CDA-AF60-F65C8037C052}" type="presParOf" srcId="{E237D542-1C99-4E1D-A3CC-CC810E6224C5}" destId="{18560347-3434-4526-9950-979CDF6F8A85}" srcOrd="0" destOrd="0" presId="urn:microsoft.com/office/officeart/2005/8/layout/hierarchy1"/>
    <dgm:cxn modelId="{8A495141-CD6C-422F-8CBC-9049EB0829F0}" type="presParOf" srcId="{18560347-3434-4526-9950-979CDF6F8A85}" destId="{69D26317-320A-42E9-AF6C-04CDDC42A125}" srcOrd="0" destOrd="0" presId="urn:microsoft.com/office/officeart/2005/8/layout/hierarchy1"/>
    <dgm:cxn modelId="{CBDAEE93-5D5C-4688-8EB0-1FDFD2DBCE64}" type="presParOf" srcId="{69D26317-320A-42E9-AF6C-04CDDC42A125}" destId="{68C64F35-EA8F-4118-9154-ADBEFAB71EBB}" srcOrd="0" destOrd="0" presId="urn:microsoft.com/office/officeart/2005/8/layout/hierarchy1"/>
    <dgm:cxn modelId="{A6AD1B23-6924-41C4-A70F-7B5AFB3000EA}" type="presParOf" srcId="{69D26317-320A-42E9-AF6C-04CDDC42A125}" destId="{557F68B5-B927-429E-8C5B-4557F049AE7D}" srcOrd="1" destOrd="0" presId="urn:microsoft.com/office/officeart/2005/8/layout/hierarchy1"/>
    <dgm:cxn modelId="{1CE2EDCF-2377-44AA-B797-0F2079AA45F3}" type="presParOf" srcId="{18560347-3434-4526-9950-979CDF6F8A85}" destId="{DD7DF736-936B-44D7-BA60-EF0C25F43B23}" srcOrd="1" destOrd="0" presId="urn:microsoft.com/office/officeart/2005/8/layout/hierarchy1"/>
    <dgm:cxn modelId="{037E094B-C03D-4E88-90C3-7F06D769F78D}" type="presParOf" srcId="{DD7DF736-936B-44D7-BA60-EF0C25F43B23}" destId="{A0878B9D-9342-47F7-944A-3F76D17494F0}" srcOrd="0" destOrd="0" presId="urn:microsoft.com/office/officeart/2005/8/layout/hierarchy1"/>
    <dgm:cxn modelId="{82B02C17-C3A0-42E4-B1E1-73D24DB0C3AF}" type="presParOf" srcId="{DD7DF736-936B-44D7-BA60-EF0C25F43B23}" destId="{832311AA-C6E3-44F8-B744-CA586F5DD5B2}" srcOrd="1" destOrd="0" presId="urn:microsoft.com/office/officeart/2005/8/layout/hierarchy1"/>
    <dgm:cxn modelId="{4FAABB62-0E40-465C-9D6D-B78EF7BA52D4}" type="presParOf" srcId="{832311AA-C6E3-44F8-B744-CA586F5DD5B2}" destId="{FA2F5907-7144-4ACD-88AC-3C848D350BE7}" srcOrd="0" destOrd="0" presId="urn:microsoft.com/office/officeart/2005/8/layout/hierarchy1"/>
    <dgm:cxn modelId="{CF192455-1B48-41D1-B01E-98A528F2297E}" type="presParOf" srcId="{FA2F5907-7144-4ACD-88AC-3C848D350BE7}" destId="{46FF0E56-A1A3-412B-A4B1-C75F78ACD0CC}" srcOrd="0" destOrd="0" presId="urn:microsoft.com/office/officeart/2005/8/layout/hierarchy1"/>
    <dgm:cxn modelId="{BA04849A-BD78-4F08-A533-35A505A32222}" type="presParOf" srcId="{FA2F5907-7144-4ACD-88AC-3C848D350BE7}" destId="{28481633-0CE8-4FF9-B146-9BFD5F8E555D}" srcOrd="1" destOrd="0" presId="urn:microsoft.com/office/officeart/2005/8/layout/hierarchy1"/>
    <dgm:cxn modelId="{BF13BA53-AD8E-4420-A276-6C9C78FEF58F}" type="presParOf" srcId="{832311AA-C6E3-44F8-B744-CA586F5DD5B2}" destId="{2EFB01C4-AF9B-4963-8F7A-4F62916AFFC1}" srcOrd="1" destOrd="0" presId="urn:microsoft.com/office/officeart/2005/8/layout/hierarchy1"/>
    <dgm:cxn modelId="{ABE265DB-2FAC-41D5-878F-49CD6AE544B3}" type="presParOf" srcId="{DD7DF736-936B-44D7-BA60-EF0C25F43B23}" destId="{0B805697-B4D1-47B6-93FA-CD2546586EC8}" srcOrd="2" destOrd="0" presId="urn:microsoft.com/office/officeart/2005/8/layout/hierarchy1"/>
    <dgm:cxn modelId="{AF49997A-AA49-42B0-A2D1-513B6780582E}" type="presParOf" srcId="{DD7DF736-936B-44D7-BA60-EF0C25F43B23}" destId="{0571FBF6-D5A1-444E-B96E-1C882391AFA8}" srcOrd="3" destOrd="0" presId="urn:microsoft.com/office/officeart/2005/8/layout/hierarchy1"/>
    <dgm:cxn modelId="{145CD5EC-F17A-4EE7-BAA4-D96F5D54E5C4}" type="presParOf" srcId="{0571FBF6-D5A1-444E-B96E-1C882391AFA8}" destId="{C34B4C45-D4BB-425E-8C99-9D7685D0EBB9}" srcOrd="0" destOrd="0" presId="urn:microsoft.com/office/officeart/2005/8/layout/hierarchy1"/>
    <dgm:cxn modelId="{D31D4599-017C-4859-8170-E15077E2228C}" type="presParOf" srcId="{C34B4C45-D4BB-425E-8C99-9D7685D0EBB9}" destId="{60F0459F-F111-4AF5-A768-DBD39C03EAF9}" srcOrd="0" destOrd="0" presId="urn:microsoft.com/office/officeart/2005/8/layout/hierarchy1"/>
    <dgm:cxn modelId="{0E44871B-EE73-45F6-A9EF-490F12D597C1}" type="presParOf" srcId="{C34B4C45-D4BB-425E-8C99-9D7685D0EBB9}" destId="{41961437-0172-4EB8-A5F4-07E9FD70D3D8}" srcOrd="1" destOrd="0" presId="urn:microsoft.com/office/officeart/2005/8/layout/hierarchy1"/>
    <dgm:cxn modelId="{F13FA475-8580-4012-B19F-E341C27F9A76}" type="presParOf" srcId="{0571FBF6-D5A1-444E-B96E-1C882391AFA8}" destId="{98EAAAC0-67A9-4D3B-B9F8-157D04A5038D}" srcOrd="1" destOrd="0" presId="urn:microsoft.com/office/officeart/2005/8/layout/hierarchy1"/>
    <dgm:cxn modelId="{2DF21493-557D-4667-AC6D-BD33CA0E89F6}" type="presParOf" srcId="{DD7DF736-936B-44D7-BA60-EF0C25F43B23}" destId="{83F77309-EA02-4312-B984-6092F087DDD6}" srcOrd="4" destOrd="0" presId="urn:microsoft.com/office/officeart/2005/8/layout/hierarchy1"/>
    <dgm:cxn modelId="{62DF3E43-193E-4F29-8335-80FA5333A8FF}" type="presParOf" srcId="{DD7DF736-936B-44D7-BA60-EF0C25F43B23}" destId="{4EB5F963-4BD7-4404-BA12-12DA860EB45E}" srcOrd="5" destOrd="0" presId="urn:microsoft.com/office/officeart/2005/8/layout/hierarchy1"/>
    <dgm:cxn modelId="{C4D1FDA7-A556-40FF-86EC-9B718B506179}" type="presParOf" srcId="{4EB5F963-4BD7-4404-BA12-12DA860EB45E}" destId="{84259267-3404-459C-861C-C1348073F1C3}" srcOrd="0" destOrd="0" presId="urn:microsoft.com/office/officeart/2005/8/layout/hierarchy1"/>
    <dgm:cxn modelId="{76CCF705-D80E-4FAF-AD1A-6E8455ECB910}" type="presParOf" srcId="{84259267-3404-459C-861C-C1348073F1C3}" destId="{FE2F0FB7-C077-4469-982D-C490292932F7}" srcOrd="0" destOrd="0" presId="urn:microsoft.com/office/officeart/2005/8/layout/hierarchy1"/>
    <dgm:cxn modelId="{D59F0EC9-1BA9-459F-8D5F-7B0BECA722A4}" type="presParOf" srcId="{84259267-3404-459C-861C-C1348073F1C3}" destId="{7FAF87F2-DBD6-4DE3-AD3A-DEF9F2A2CF9B}" srcOrd="1" destOrd="0" presId="urn:microsoft.com/office/officeart/2005/8/layout/hierarchy1"/>
    <dgm:cxn modelId="{C4EDCB65-7DE3-4B98-AFDF-CA77D55B3882}" type="presParOf" srcId="{4EB5F963-4BD7-4404-BA12-12DA860EB45E}" destId="{9BEEB4BD-9279-46EA-BF3C-22E44F0ED327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4A79B8C-B9BE-4218-9D40-856BF2802E8A}" type="doc">
      <dgm:prSet loTypeId="urn:microsoft.com/office/officeart/2005/8/layout/hList3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37AC2A9-ABFF-4122-800F-28BA33262D00}">
      <dgm:prSet phldrT="[Текст]"/>
      <dgm:spPr>
        <a:solidFill>
          <a:srgbClr val="7030A0"/>
        </a:solidFill>
      </dgm:spPr>
      <dgm:t>
        <a:bodyPr/>
        <a:lstStyle/>
        <a:p>
          <a:r>
            <a:rPr lang="ru-RU" dirty="0" smtClean="0"/>
            <a:t>Что даёт служба примирения?</a:t>
          </a:r>
          <a:endParaRPr lang="ru-RU" dirty="0"/>
        </a:p>
      </dgm:t>
    </dgm:pt>
    <dgm:pt modelId="{208E157F-EBA5-4DB5-8FDC-26CFF4D349EB}" type="parTrans" cxnId="{BA5AF24E-338B-4A77-AB2D-E4149C516CE9}">
      <dgm:prSet/>
      <dgm:spPr/>
      <dgm:t>
        <a:bodyPr/>
        <a:lstStyle/>
        <a:p>
          <a:endParaRPr lang="ru-RU"/>
        </a:p>
      </dgm:t>
    </dgm:pt>
    <dgm:pt modelId="{18C1923C-BAC8-4F1D-A411-3587B46430CB}" type="sibTrans" cxnId="{BA5AF24E-338B-4A77-AB2D-E4149C516CE9}">
      <dgm:prSet/>
      <dgm:spPr/>
      <dgm:t>
        <a:bodyPr/>
        <a:lstStyle/>
        <a:p>
          <a:endParaRPr lang="ru-RU"/>
        </a:p>
      </dgm:t>
    </dgm:pt>
    <dgm:pt modelId="{50C23E89-EA26-4406-9E7D-4D225B983A11}">
      <dgm:prSet phldrT="[Текст]" custT="1"/>
      <dgm:spPr>
        <a:solidFill>
          <a:srgbClr val="92D050"/>
        </a:solidFill>
      </dgm:spPr>
      <dgm:t>
        <a:bodyPr/>
        <a:lstStyle/>
        <a:p>
          <a:pPr algn="ctr"/>
          <a:r>
            <a:rPr lang="ru-RU" sz="2400" b="1" dirty="0" smtClean="0"/>
            <a:t>Подростку:</a:t>
          </a:r>
        </a:p>
        <a:p>
          <a:pPr algn="l"/>
          <a:r>
            <a:rPr lang="ru-RU" sz="2000" dirty="0" smtClean="0"/>
            <a:t>-Осознать причины своего поступка;</a:t>
          </a:r>
        </a:p>
        <a:p>
          <a:pPr algn="l"/>
          <a:r>
            <a:rPr lang="ru-RU" sz="2000" dirty="0" smtClean="0"/>
            <a:t>-Принести свои извинения;</a:t>
          </a:r>
        </a:p>
        <a:p>
          <a:pPr algn="l"/>
          <a:r>
            <a:rPr lang="ru-RU" sz="2000" dirty="0" smtClean="0"/>
            <a:t>-Загладить причиненный вред;</a:t>
          </a:r>
        </a:p>
        <a:p>
          <a:pPr algn="l"/>
          <a:r>
            <a:rPr lang="ru-RU" sz="2000" dirty="0" smtClean="0"/>
            <a:t>-Вернуть к себе уважение</a:t>
          </a:r>
        </a:p>
        <a:p>
          <a:pPr algn="ctr"/>
          <a:endParaRPr lang="ru-RU" sz="2000" dirty="0"/>
        </a:p>
      </dgm:t>
    </dgm:pt>
    <dgm:pt modelId="{8A42D57F-CDF3-4141-B77B-4CF1821DD39A}" type="parTrans" cxnId="{DBFBBDDE-BAE5-4D84-80CA-A3ECEA90629F}">
      <dgm:prSet/>
      <dgm:spPr/>
      <dgm:t>
        <a:bodyPr/>
        <a:lstStyle/>
        <a:p>
          <a:endParaRPr lang="ru-RU"/>
        </a:p>
      </dgm:t>
    </dgm:pt>
    <dgm:pt modelId="{F42F5716-70CB-4C8D-9260-16549AE28786}" type="sibTrans" cxnId="{DBFBBDDE-BAE5-4D84-80CA-A3ECEA90629F}">
      <dgm:prSet/>
      <dgm:spPr/>
      <dgm:t>
        <a:bodyPr/>
        <a:lstStyle/>
        <a:p>
          <a:endParaRPr lang="ru-RU"/>
        </a:p>
      </dgm:t>
    </dgm:pt>
    <dgm:pt modelId="{7C0227B0-B49B-4E8C-91F4-44E469793541}">
      <dgm:prSet phldrT="[Текст]" custT="1"/>
      <dgm:spPr>
        <a:solidFill>
          <a:srgbClr val="FFFF00"/>
        </a:solidFill>
      </dgm:spPr>
      <dgm:t>
        <a:bodyPr/>
        <a:lstStyle/>
        <a:p>
          <a:pPr algn="ctr">
            <a:tabLst>
              <a:tab pos="95250" algn="l"/>
            </a:tabLst>
          </a:pPr>
          <a:r>
            <a:rPr lang="ru-RU" sz="2400" b="1" dirty="0" smtClean="0"/>
            <a:t>Родителям:</a:t>
          </a:r>
        </a:p>
        <a:p>
          <a:pPr algn="l"/>
          <a:r>
            <a:rPr lang="ru-RU" sz="2100" dirty="0" smtClean="0"/>
            <a:t>-</a:t>
          </a:r>
          <a:r>
            <a:rPr lang="ru-RU" sz="2200" dirty="0" smtClean="0"/>
            <a:t>Помочь ребенку в трудной жизненной ситуации;</a:t>
          </a:r>
        </a:p>
        <a:p>
          <a:pPr algn="l"/>
          <a:r>
            <a:rPr lang="ru-RU" sz="2200" dirty="0" smtClean="0"/>
            <a:t>-Способствовать развитию у него ответственного, взрослого поведения.</a:t>
          </a:r>
          <a:endParaRPr lang="ru-RU" sz="2200" dirty="0"/>
        </a:p>
      </dgm:t>
    </dgm:pt>
    <dgm:pt modelId="{0260BC41-D6D1-4D9F-9673-9E83852C07F7}" type="parTrans" cxnId="{21675471-9582-470C-9649-F831E6C77BED}">
      <dgm:prSet/>
      <dgm:spPr/>
      <dgm:t>
        <a:bodyPr/>
        <a:lstStyle/>
        <a:p>
          <a:endParaRPr lang="ru-RU"/>
        </a:p>
      </dgm:t>
    </dgm:pt>
    <dgm:pt modelId="{ED32F34C-8997-41B9-8016-6A526A7E583F}" type="sibTrans" cxnId="{21675471-9582-470C-9649-F831E6C77BED}">
      <dgm:prSet/>
      <dgm:spPr/>
      <dgm:t>
        <a:bodyPr/>
        <a:lstStyle/>
        <a:p>
          <a:endParaRPr lang="ru-RU"/>
        </a:p>
      </dgm:t>
    </dgm:pt>
    <dgm:pt modelId="{31E7E772-6C84-43C8-A198-2C0E09ED7C78}">
      <dgm:prSet phldrT="[Текст]" custT="1"/>
      <dgm:spPr>
        <a:solidFill>
          <a:srgbClr val="00B0F0"/>
        </a:solidFill>
      </dgm:spPr>
      <dgm:t>
        <a:bodyPr/>
        <a:lstStyle/>
        <a:p>
          <a:pPr algn="ctr"/>
          <a:r>
            <a:rPr lang="ru-RU" sz="2600" b="1" dirty="0" smtClean="0"/>
            <a:t>Потерпевшему:</a:t>
          </a:r>
        </a:p>
        <a:p>
          <a:pPr algn="l"/>
          <a:r>
            <a:rPr lang="ru-RU" sz="2400" dirty="0" smtClean="0"/>
            <a:t>-Избавиться от негативных переживаний;</a:t>
          </a:r>
        </a:p>
        <a:p>
          <a:pPr algn="l"/>
          <a:r>
            <a:rPr lang="ru-RU" sz="2400" dirty="0" smtClean="0"/>
            <a:t>-Убедиться в том, что </a:t>
          </a:r>
          <a:r>
            <a:rPr lang="ru-RU" sz="2400" dirty="0" err="1" smtClean="0"/>
            <a:t>справедли-вость</a:t>
          </a:r>
          <a:r>
            <a:rPr lang="ru-RU" sz="2400" dirty="0" smtClean="0"/>
            <a:t> </a:t>
          </a:r>
          <a:r>
            <a:rPr lang="ru-RU" sz="2400" dirty="0" smtClean="0"/>
            <a:t>существует.</a:t>
          </a:r>
          <a:endParaRPr lang="ru-RU" sz="2400" dirty="0"/>
        </a:p>
      </dgm:t>
    </dgm:pt>
    <dgm:pt modelId="{178C4F23-E68A-4582-9FCE-753FB2E5D49A}" type="parTrans" cxnId="{D4393607-BEE2-47B2-93AE-590211AFCB84}">
      <dgm:prSet/>
      <dgm:spPr/>
      <dgm:t>
        <a:bodyPr/>
        <a:lstStyle/>
        <a:p>
          <a:endParaRPr lang="ru-RU"/>
        </a:p>
      </dgm:t>
    </dgm:pt>
    <dgm:pt modelId="{C6A803E7-7E95-4274-9FDA-9E83B19A2C8E}" type="sibTrans" cxnId="{D4393607-BEE2-47B2-93AE-590211AFCB84}">
      <dgm:prSet/>
      <dgm:spPr/>
      <dgm:t>
        <a:bodyPr/>
        <a:lstStyle/>
        <a:p>
          <a:endParaRPr lang="ru-RU"/>
        </a:p>
      </dgm:t>
    </dgm:pt>
    <dgm:pt modelId="{301337A8-8EC5-4C4B-91E4-B8F5D55894FD}" type="pres">
      <dgm:prSet presAssocID="{F4A79B8C-B9BE-4218-9D40-856BF2802E8A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3F3CF31-AB1B-4AE1-A1ED-16E93317DCE9}" type="pres">
      <dgm:prSet presAssocID="{F37AC2A9-ABFF-4122-800F-28BA33262D00}" presName="roof" presStyleLbl="dkBgShp" presStyleIdx="0" presStyleCnt="2" custScaleY="40351"/>
      <dgm:spPr/>
      <dgm:t>
        <a:bodyPr/>
        <a:lstStyle/>
        <a:p>
          <a:endParaRPr lang="ru-RU"/>
        </a:p>
      </dgm:t>
    </dgm:pt>
    <dgm:pt modelId="{636E6ED6-B3A7-47A7-B5B2-BEE91F516A04}" type="pres">
      <dgm:prSet presAssocID="{F37AC2A9-ABFF-4122-800F-28BA33262D00}" presName="pillars" presStyleCnt="0"/>
      <dgm:spPr/>
    </dgm:pt>
    <dgm:pt modelId="{C2FD243C-AAC9-4D40-B69E-9E23883D5A44}" type="pres">
      <dgm:prSet presAssocID="{F37AC2A9-ABFF-4122-800F-28BA33262D00}" presName="pillar1" presStyleLbl="node1" presStyleIdx="0" presStyleCnt="3" custScaleY="9749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F84743E-FF0A-406A-8CF1-D6034DC7848C}" type="pres">
      <dgm:prSet presAssocID="{7C0227B0-B49B-4E8C-91F4-44E469793541}" presName="pillarX" presStyleLbl="node1" presStyleIdx="1" presStyleCnt="3" custScaleX="107539" custScaleY="9883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EBABEF6-8C63-4BF1-B97E-2320DA3BE550}" type="pres">
      <dgm:prSet presAssocID="{31E7E772-6C84-43C8-A198-2C0E09ED7C78}" presName="pillarX" presStyleLbl="node1" presStyleIdx="2" presStyleCnt="3" custScaleX="117387" custScaleY="80786" custLinFactNeighborX="278" custLinFactNeighborY="-835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E6ABCA0-8F11-47FC-9F25-9CE66ED7DB06}" type="pres">
      <dgm:prSet presAssocID="{F37AC2A9-ABFF-4122-800F-28BA33262D00}" presName="base" presStyleLbl="dkBgShp" presStyleIdx="1" presStyleCnt="2" custLinFactNeighborY="69925"/>
      <dgm:spPr>
        <a:solidFill>
          <a:srgbClr val="C00000"/>
        </a:solidFill>
      </dgm:spPr>
    </dgm:pt>
  </dgm:ptLst>
  <dgm:cxnLst>
    <dgm:cxn modelId="{21675471-9582-470C-9649-F831E6C77BED}" srcId="{F37AC2A9-ABFF-4122-800F-28BA33262D00}" destId="{7C0227B0-B49B-4E8C-91F4-44E469793541}" srcOrd="1" destOrd="0" parTransId="{0260BC41-D6D1-4D9F-9673-9E83852C07F7}" sibTransId="{ED32F34C-8997-41B9-8016-6A526A7E583F}"/>
    <dgm:cxn modelId="{0180A4B3-8FC0-46F2-8466-8B72F86329A9}" type="presOf" srcId="{F4A79B8C-B9BE-4218-9D40-856BF2802E8A}" destId="{301337A8-8EC5-4C4B-91E4-B8F5D55894FD}" srcOrd="0" destOrd="0" presId="urn:microsoft.com/office/officeart/2005/8/layout/hList3"/>
    <dgm:cxn modelId="{9260487B-6F15-4574-A65A-4BC49522C3EE}" type="presOf" srcId="{F37AC2A9-ABFF-4122-800F-28BA33262D00}" destId="{43F3CF31-AB1B-4AE1-A1ED-16E93317DCE9}" srcOrd="0" destOrd="0" presId="urn:microsoft.com/office/officeart/2005/8/layout/hList3"/>
    <dgm:cxn modelId="{BA5AF24E-338B-4A77-AB2D-E4149C516CE9}" srcId="{F4A79B8C-B9BE-4218-9D40-856BF2802E8A}" destId="{F37AC2A9-ABFF-4122-800F-28BA33262D00}" srcOrd="0" destOrd="0" parTransId="{208E157F-EBA5-4DB5-8FDC-26CFF4D349EB}" sibTransId="{18C1923C-BAC8-4F1D-A411-3587B46430CB}"/>
    <dgm:cxn modelId="{D4393607-BEE2-47B2-93AE-590211AFCB84}" srcId="{F37AC2A9-ABFF-4122-800F-28BA33262D00}" destId="{31E7E772-6C84-43C8-A198-2C0E09ED7C78}" srcOrd="2" destOrd="0" parTransId="{178C4F23-E68A-4582-9FCE-753FB2E5D49A}" sibTransId="{C6A803E7-7E95-4274-9FDA-9E83B19A2C8E}"/>
    <dgm:cxn modelId="{EED77A70-42A2-4BA0-9DB9-C41F69C999B4}" type="presOf" srcId="{31E7E772-6C84-43C8-A198-2C0E09ED7C78}" destId="{CEBABEF6-8C63-4BF1-B97E-2320DA3BE550}" srcOrd="0" destOrd="0" presId="urn:microsoft.com/office/officeart/2005/8/layout/hList3"/>
    <dgm:cxn modelId="{3941A1F6-FFCA-4963-9AB0-74F65D8A5A38}" type="presOf" srcId="{7C0227B0-B49B-4E8C-91F4-44E469793541}" destId="{9F84743E-FF0A-406A-8CF1-D6034DC7848C}" srcOrd="0" destOrd="0" presId="urn:microsoft.com/office/officeart/2005/8/layout/hList3"/>
    <dgm:cxn modelId="{175F990B-376C-4F2D-9DD1-B6EE6D40DA57}" type="presOf" srcId="{50C23E89-EA26-4406-9E7D-4D225B983A11}" destId="{C2FD243C-AAC9-4D40-B69E-9E23883D5A44}" srcOrd="0" destOrd="0" presId="urn:microsoft.com/office/officeart/2005/8/layout/hList3"/>
    <dgm:cxn modelId="{DBFBBDDE-BAE5-4D84-80CA-A3ECEA90629F}" srcId="{F37AC2A9-ABFF-4122-800F-28BA33262D00}" destId="{50C23E89-EA26-4406-9E7D-4D225B983A11}" srcOrd="0" destOrd="0" parTransId="{8A42D57F-CDF3-4141-B77B-4CF1821DD39A}" sibTransId="{F42F5716-70CB-4C8D-9260-16549AE28786}"/>
    <dgm:cxn modelId="{3B0EF092-08F5-4ADE-8A7C-1567BA6763A3}" type="presParOf" srcId="{301337A8-8EC5-4C4B-91E4-B8F5D55894FD}" destId="{43F3CF31-AB1B-4AE1-A1ED-16E93317DCE9}" srcOrd="0" destOrd="0" presId="urn:microsoft.com/office/officeart/2005/8/layout/hList3"/>
    <dgm:cxn modelId="{81CE1545-A059-427B-BAE3-811C8F4D183B}" type="presParOf" srcId="{301337A8-8EC5-4C4B-91E4-B8F5D55894FD}" destId="{636E6ED6-B3A7-47A7-B5B2-BEE91F516A04}" srcOrd="1" destOrd="0" presId="urn:microsoft.com/office/officeart/2005/8/layout/hList3"/>
    <dgm:cxn modelId="{B9AAD6E6-612B-43F0-968A-9472887DDE20}" type="presParOf" srcId="{636E6ED6-B3A7-47A7-B5B2-BEE91F516A04}" destId="{C2FD243C-AAC9-4D40-B69E-9E23883D5A44}" srcOrd="0" destOrd="0" presId="urn:microsoft.com/office/officeart/2005/8/layout/hList3"/>
    <dgm:cxn modelId="{AAE7C0C7-8E57-4204-8537-6C058399B9DF}" type="presParOf" srcId="{636E6ED6-B3A7-47A7-B5B2-BEE91F516A04}" destId="{9F84743E-FF0A-406A-8CF1-D6034DC7848C}" srcOrd="1" destOrd="0" presId="urn:microsoft.com/office/officeart/2005/8/layout/hList3"/>
    <dgm:cxn modelId="{C70B7ACF-E9E4-40BB-832A-118CFD190E5E}" type="presParOf" srcId="{636E6ED6-B3A7-47A7-B5B2-BEE91F516A04}" destId="{CEBABEF6-8C63-4BF1-B97E-2320DA3BE550}" srcOrd="2" destOrd="0" presId="urn:microsoft.com/office/officeart/2005/8/layout/hList3"/>
    <dgm:cxn modelId="{3FA7EA7E-B3A7-4BC1-9B75-602CE9331C98}" type="presParOf" srcId="{301337A8-8EC5-4C4B-91E4-B8F5D55894FD}" destId="{9E6ABCA0-8F11-47FC-9F25-9CE66ED7DB06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F77309-EA02-4312-B984-6092F087DDD6}">
      <dsp:nvSpPr>
        <dsp:cNvPr id="0" name=""/>
        <dsp:cNvSpPr/>
      </dsp:nvSpPr>
      <dsp:spPr>
        <a:xfrm>
          <a:off x="2934376" y="897684"/>
          <a:ext cx="1968487" cy="70488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53577"/>
              </a:lnTo>
              <a:lnTo>
                <a:pt x="1968487" y="553577"/>
              </a:lnTo>
              <a:lnTo>
                <a:pt x="1968487" y="704885"/>
              </a:lnTo>
            </a:path>
          </a:pathLst>
        </a:custGeom>
        <a:noFill/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805697-B4D1-47B6-93FA-CD2546586EC8}">
      <dsp:nvSpPr>
        <dsp:cNvPr id="0" name=""/>
        <dsp:cNvSpPr/>
      </dsp:nvSpPr>
      <dsp:spPr>
        <a:xfrm>
          <a:off x="2813404" y="897684"/>
          <a:ext cx="120971" cy="704885"/>
        </a:xfrm>
        <a:custGeom>
          <a:avLst/>
          <a:gdLst/>
          <a:ahLst/>
          <a:cxnLst/>
          <a:rect l="0" t="0" r="0" b="0"/>
          <a:pathLst>
            <a:path>
              <a:moveTo>
                <a:pt x="120971" y="0"/>
              </a:moveTo>
              <a:lnTo>
                <a:pt x="120971" y="553577"/>
              </a:lnTo>
              <a:lnTo>
                <a:pt x="0" y="553577"/>
              </a:lnTo>
              <a:lnTo>
                <a:pt x="0" y="704885"/>
              </a:lnTo>
            </a:path>
          </a:pathLst>
        </a:custGeom>
        <a:noFill/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878B9D-9342-47F7-944A-3F76D17494F0}">
      <dsp:nvSpPr>
        <dsp:cNvPr id="0" name=""/>
        <dsp:cNvSpPr/>
      </dsp:nvSpPr>
      <dsp:spPr>
        <a:xfrm>
          <a:off x="817134" y="897684"/>
          <a:ext cx="2117241" cy="704885"/>
        </a:xfrm>
        <a:custGeom>
          <a:avLst/>
          <a:gdLst/>
          <a:ahLst/>
          <a:cxnLst/>
          <a:rect l="0" t="0" r="0" b="0"/>
          <a:pathLst>
            <a:path>
              <a:moveTo>
                <a:pt x="2117241" y="0"/>
              </a:moveTo>
              <a:lnTo>
                <a:pt x="2117241" y="553577"/>
              </a:lnTo>
              <a:lnTo>
                <a:pt x="0" y="553577"/>
              </a:lnTo>
              <a:lnTo>
                <a:pt x="0" y="704885"/>
              </a:lnTo>
            </a:path>
          </a:pathLst>
        </a:custGeom>
        <a:noFill/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C64F35-EA8F-4118-9154-ADBEFAB71EBB}">
      <dsp:nvSpPr>
        <dsp:cNvPr id="0" name=""/>
        <dsp:cNvSpPr/>
      </dsp:nvSpPr>
      <dsp:spPr>
        <a:xfrm>
          <a:off x="466596" y="-100398"/>
          <a:ext cx="4935559" cy="99808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57F68B5-B927-429E-8C5B-4557F049AE7D}">
      <dsp:nvSpPr>
        <dsp:cNvPr id="0" name=""/>
        <dsp:cNvSpPr/>
      </dsp:nvSpPr>
      <dsp:spPr>
        <a:xfrm>
          <a:off x="648075" y="72006"/>
          <a:ext cx="4935559" cy="998083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/>
          <a:tile tx="0" ty="0" sx="100000" sy="100000" flip="none" algn="tl"/>
        </a:blipFill>
        <a:ln w="12700" cap="rnd" cmpd="sng" algn="ctr">
          <a:solidFill>
            <a:srgbClr val="002060"/>
          </a:solidFill>
          <a:prstDash val="solid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1" kern="1200" dirty="0" smtClean="0">
              <a:solidFill>
                <a:srgbClr val="FFFF00"/>
              </a:solidFill>
            </a:rPr>
            <a:t>Состав службы примирения</a:t>
          </a:r>
          <a:endParaRPr lang="ru-RU" sz="3200" b="1" kern="1200" dirty="0">
            <a:solidFill>
              <a:srgbClr val="FFFF00"/>
            </a:solidFill>
          </a:endParaRPr>
        </a:p>
      </dsp:txBody>
      <dsp:txXfrm>
        <a:off x="677308" y="101239"/>
        <a:ext cx="4877093" cy="939617"/>
      </dsp:txXfrm>
    </dsp:sp>
    <dsp:sp modelId="{46FF0E56-A1A3-412B-A4B1-C75F78ACD0CC}">
      <dsp:nvSpPr>
        <dsp:cNvPr id="0" name=""/>
        <dsp:cNvSpPr/>
      </dsp:nvSpPr>
      <dsp:spPr>
        <a:xfrm>
          <a:off x="478" y="1602570"/>
          <a:ext cx="1633312" cy="148660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8481633-0CE8-4FF9-B146-9BFD5F8E555D}">
      <dsp:nvSpPr>
        <dsp:cNvPr id="0" name=""/>
        <dsp:cNvSpPr/>
      </dsp:nvSpPr>
      <dsp:spPr>
        <a:xfrm>
          <a:off x="181957" y="1774976"/>
          <a:ext cx="1633312" cy="1486603"/>
        </a:xfrm>
        <a:prstGeom prst="roundRect">
          <a:avLst>
            <a:gd name="adj" fmla="val 10000"/>
          </a:avLst>
        </a:prstGeom>
        <a:solidFill>
          <a:srgbClr val="FF0000"/>
        </a:solidFill>
        <a:ln w="1270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1"/>
              </a:solidFill>
            </a:rPr>
            <a:t>РУКОВОДИ-ТЕЛЬ</a:t>
          </a:r>
          <a:endParaRPr lang="ru-RU" sz="1800" b="1" kern="1200" dirty="0">
            <a:solidFill>
              <a:schemeClr val="tx1"/>
            </a:solidFill>
          </a:endParaRPr>
        </a:p>
      </dsp:txBody>
      <dsp:txXfrm>
        <a:off x="225498" y="1818517"/>
        <a:ext cx="1546230" cy="1399521"/>
      </dsp:txXfrm>
    </dsp:sp>
    <dsp:sp modelId="{60F0459F-F111-4AF5-A768-DBD39C03EAF9}">
      <dsp:nvSpPr>
        <dsp:cNvPr id="0" name=""/>
        <dsp:cNvSpPr/>
      </dsp:nvSpPr>
      <dsp:spPr>
        <a:xfrm>
          <a:off x="1996748" y="1602570"/>
          <a:ext cx="1633312" cy="232936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961437-0172-4EB8-A5F4-07E9FD70D3D8}">
      <dsp:nvSpPr>
        <dsp:cNvPr id="0" name=""/>
        <dsp:cNvSpPr/>
      </dsp:nvSpPr>
      <dsp:spPr>
        <a:xfrm>
          <a:off x="2178227" y="1774976"/>
          <a:ext cx="1633312" cy="2329363"/>
        </a:xfrm>
        <a:prstGeom prst="roundRect">
          <a:avLst>
            <a:gd name="adj" fmla="val 10000"/>
          </a:avLst>
        </a:prstGeom>
        <a:solidFill>
          <a:srgbClr val="FFFF00">
            <a:alpha val="90000"/>
          </a:srgbClr>
        </a:solidFill>
        <a:ln w="1270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1"/>
              </a:solidFill>
            </a:rPr>
            <a:t>КООРДИНА-ТОР</a:t>
          </a:r>
          <a:endParaRPr lang="ru-RU" sz="1800" b="1" kern="1200" dirty="0">
            <a:solidFill>
              <a:schemeClr val="tx1"/>
            </a:solidFill>
          </a:endParaRPr>
        </a:p>
      </dsp:txBody>
      <dsp:txXfrm>
        <a:off x="2226065" y="1822814"/>
        <a:ext cx="1537636" cy="2233687"/>
      </dsp:txXfrm>
    </dsp:sp>
    <dsp:sp modelId="{FE2F0FB7-C077-4469-982D-C490292932F7}">
      <dsp:nvSpPr>
        <dsp:cNvPr id="0" name=""/>
        <dsp:cNvSpPr/>
      </dsp:nvSpPr>
      <dsp:spPr>
        <a:xfrm>
          <a:off x="3993019" y="1602570"/>
          <a:ext cx="1819689" cy="2668066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FAF87F2-DBD6-4DE3-AD3A-DEF9F2A2CF9B}">
      <dsp:nvSpPr>
        <dsp:cNvPr id="0" name=""/>
        <dsp:cNvSpPr/>
      </dsp:nvSpPr>
      <dsp:spPr>
        <a:xfrm>
          <a:off x="4174498" y="1774976"/>
          <a:ext cx="1819689" cy="2668066"/>
        </a:xfrm>
        <a:prstGeom prst="roundRect">
          <a:avLst>
            <a:gd name="adj" fmla="val 10000"/>
          </a:avLst>
        </a:prstGeom>
        <a:solidFill>
          <a:srgbClr val="00B0F0">
            <a:alpha val="90000"/>
          </a:srgbClr>
        </a:solidFill>
        <a:ln w="1270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КООРДИНАТОРЫ КЛАССНЫХ </a:t>
          </a:r>
          <a:r>
            <a:rPr lang="ru-RU" sz="1800" b="1" kern="1200" dirty="0" smtClean="0"/>
            <a:t>КОЛЛЕКТИ-ВОВ</a:t>
          </a:r>
          <a:endParaRPr lang="ru-RU" sz="1800" b="1" kern="1200" dirty="0"/>
        </a:p>
      </dsp:txBody>
      <dsp:txXfrm>
        <a:off x="4227795" y="1828273"/>
        <a:ext cx="1713095" cy="256147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F3CF31-AB1B-4AE1-A1ED-16E93317DCE9}">
      <dsp:nvSpPr>
        <dsp:cNvPr id="0" name=""/>
        <dsp:cNvSpPr/>
      </dsp:nvSpPr>
      <dsp:spPr>
        <a:xfrm>
          <a:off x="0" y="347911"/>
          <a:ext cx="6507342" cy="941412"/>
        </a:xfrm>
        <a:prstGeom prst="rect">
          <a:avLst/>
        </a:prstGeom>
        <a:solidFill>
          <a:srgbClr val="7030A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500" kern="1200" dirty="0" smtClean="0"/>
            <a:t>Что даёт служба примирения?</a:t>
          </a:r>
          <a:endParaRPr lang="ru-RU" sz="3500" kern="1200" dirty="0"/>
        </a:p>
      </dsp:txBody>
      <dsp:txXfrm>
        <a:off x="0" y="347911"/>
        <a:ext cx="6507342" cy="941412"/>
      </dsp:txXfrm>
    </dsp:sp>
    <dsp:sp modelId="{C2FD243C-AAC9-4D40-B69E-9E23883D5A44}">
      <dsp:nvSpPr>
        <dsp:cNvPr id="0" name=""/>
        <dsp:cNvSpPr/>
      </dsp:nvSpPr>
      <dsp:spPr>
        <a:xfrm>
          <a:off x="1535" y="2046537"/>
          <a:ext cx="2001770" cy="4776644"/>
        </a:xfrm>
        <a:prstGeom prst="rect">
          <a:avLst/>
        </a:prstGeom>
        <a:solidFill>
          <a:srgbClr val="92D050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/>
            <a:t>Подростку: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-Осознать причины своего поступка;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-Принести свои извинения;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-Загладить причиненный вред;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-Вернуть к себе уважение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 dirty="0"/>
        </a:p>
      </dsp:txBody>
      <dsp:txXfrm>
        <a:off x="1535" y="2046537"/>
        <a:ext cx="2001770" cy="4776644"/>
      </dsp:txXfrm>
    </dsp:sp>
    <dsp:sp modelId="{9F84743E-FF0A-406A-8CF1-D6034DC7848C}">
      <dsp:nvSpPr>
        <dsp:cNvPr id="0" name=""/>
        <dsp:cNvSpPr/>
      </dsp:nvSpPr>
      <dsp:spPr>
        <a:xfrm>
          <a:off x="2003305" y="2013809"/>
          <a:ext cx="2152683" cy="4842101"/>
        </a:xfrm>
        <a:prstGeom prst="rect">
          <a:avLst/>
        </a:prstGeom>
        <a:solidFill>
          <a:srgbClr val="FFFF00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tabLst>
              <a:tab pos="95250" algn="l"/>
            </a:tabLst>
          </a:pPr>
          <a:r>
            <a:rPr lang="ru-RU" sz="2400" b="1" kern="1200" dirty="0" smtClean="0"/>
            <a:t>Родителям: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-</a:t>
          </a:r>
          <a:r>
            <a:rPr lang="ru-RU" sz="2200" kern="1200" dirty="0" smtClean="0"/>
            <a:t>Помочь ребенку в трудной жизненной ситуации;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-Способствовать развитию у него ответственного, взрослого поведения.</a:t>
          </a:r>
          <a:endParaRPr lang="ru-RU" sz="2200" kern="1200" dirty="0"/>
        </a:p>
      </dsp:txBody>
      <dsp:txXfrm>
        <a:off x="2003305" y="2013809"/>
        <a:ext cx="2152683" cy="4842101"/>
      </dsp:txXfrm>
    </dsp:sp>
    <dsp:sp modelId="{CEBABEF6-8C63-4BF1-B97E-2320DA3BE550}">
      <dsp:nvSpPr>
        <dsp:cNvPr id="0" name=""/>
        <dsp:cNvSpPr/>
      </dsp:nvSpPr>
      <dsp:spPr>
        <a:xfrm>
          <a:off x="4157523" y="2046537"/>
          <a:ext cx="2349818" cy="3958048"/>
        </a:xfrm>
        <a:prstGeom prst="rect">
          <a:avLst/>
        </a:prstGeom>
        <a:solidFill>
          <a:srgbClr val="00B0F0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b="1" kern="1200" dirty="0" smtClean="0"/>
            <a:t>Потерпевшему:</a:t>
          </a:r>
        </a:p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-Избавиться от негативных переживаний;</a:t>
          </a:r>
        </a:p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-Убедиться в том, что </a:t>
          </a:r>
          <a:r>
            <a:rPr lang="ru-RU" sz="2400" kern="1200" dirty="0" err="1" smtClean="0"/>
            <a:t>справедли-вость</a:t>
          </a:r>
          <a:r>
            <a:rPr lang="ru-RU" sz="2400" kern="1200" dirty="0" smtClean="0"/>
            <a:t> </a:t>
          </a:r>
          <a:r>
            <a:rPr lang="ru-RU" sz="2400" kern="1200" dirty="0" smtClean="0"/>
            <a:t>существует.</a:t>
          </a:r>
          <a:endParaRPr lang="ru-RU" sz="2400" kern="1200" dirty="0"/>
        </a:p>
      </dsp:txBody>
      <dsp:txXfrm>
        <a:off x="4157523" y="2046537"/>
        <a:ext cx="2349818" cy="3958048"/>
      </dsp:txXfrm>
    </dsp:sp>
    <dsp:sp modelId="{9E6ABCA0-8F11-47FC-9F25-9CE66ED7DB06}">
      <dsp:nvSpPr>
        <dsp:cNvPr id="0" name=""/>
        <dsp:cNvSpPr/>
      </dsp:nvSpPr>
      <dsp:spPr>
        <a:xfrm>
          <a:off x="0" y="7232483"/>
          <a:ext cx="6507342" cy="544380"/>
        </a:xfrm>
        <a:prstGeom prst="rect">
          <a:avLst/>
        </a:prstGeom>
        <a:solidFill>
          <a:srgbClr val="C00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6350" y="-11290"/>
            <a:ext cx="6877353" cy="9166580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7947" y="3206046"/>
            <a:ext cx="4370039" cy="2195069"/>
          </a:xfrm>
        </p:spPr>
        <p:txBody>
          <a:bodyPr anchor="b">
            <a:noAutofit/>
          </a:bodyPr>
          <a:lstStyle>
            <a:lvl1pPr algn="r">
              <a:defRPr sz="405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7947" y="5401113"/>
            <a:ext cx="4370039" cy="1462532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DB70-3581-406E-BF46-3F49AF1DD702}" type="datetimeFigureOut">
              <a:rPr lang="ru-RU" smtClean="0"/>
              <a:pPr/>
              <a:t>19.09.2014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20655-BA39-4E2F-BC45-10C7062614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0293191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12800"/>
            <a:ext cx="4760786" cy="4538133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960533"/>
            <a:ext cx="4760786" cy="2094616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DB70-3581-406E-BF46-3F49AF1DD702}" type="datetimeFigureOut">
              <a:rPr lang="ru-RU" smtClean="0"/>
              <a:pPr/>
              <a:t>19.09.2014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20655-BA39-4E2F-BC45-10C7062614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3854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64" y="812800"/>
            <a:ext cx="4554137" cy="4030133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25806" y="4842933"/>
            <a:ext cx="4064853" cy="508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5960533"/>
            <a:ext cx="4760786" cy="2094616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DB70-3581-406E-BF46-3F49AF1DD702}" type="datetimeFigureOut">
              <a:rPr lang="ru-RU" smtClean="0"/>
              <a:pPr/>
              <a:t>19.09.2014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20655-BA39-4E2F-BC45-10C70626146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362034" y="1053838"/>
            <a:ext cx="342989" cy="779701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060775" y="3848742"/>
            <a:ext cx="342989" cy="779701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780783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2575984"/>
            <a:ext cx="4760786" cy="3460613"/>
          </a:xfrm>
        </p:spPr>
        <p:txBody>
          <a:bodyPr anchor="b">
            <a:normAutofit/>
          </a:bodyPr>
          <a:lstStyle>
            <a:lvl1pPr algn="l">
              <a:defRPr sz="33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6036597"/>
            <a:ext cx="4760786" cy="2018552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DB70-3581-406E-BF46-3F49AF1DD702}" type="datetimeFigureOut">
              <a:rPr lang="ru-RU" smtClean="0"/>
              <a:pPr/>
              <a:t>19.09.2014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20655-BA39-4E2F-BC45-10C7062614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87508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64" y="812800"/>
            <a:ext cx="4554137" cy="4030133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198" y="5350933"/>
            <a:ext cx="4760787" cy="685664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6036597"/>
            <a:ext cx="4760786" cy="2018552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DB70-3581-406E-BF46-3F49AF1DD702}" type="datetimeFigureOut">
              <a:rPr lang="ru-RU" smtClean="0"/>
              <a:pPr/>
              <a:t>19.09.2014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20655-BA39-4E2F-BC45-10C70626146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362034" y="1053838"/>
            <a:ext cx="342989" cy="779701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060775" y="3848742"/>
            <a:ext cx="342989" cy="779701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473081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886" y="812800"/>
            <a:ext cx="4756099" cy="4030133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198" y="5350933"/>
            <a:ext cx="4760787" cy="685664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6036597"/>
            <a:ext cx="4760786" cy="2018552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DB70-3581-406E-BF46-3F49AF1DD702}" type="datetimeFigureOut">
              <a:rPr lang="ru-RU" smtClean="0"/>
              <a:pPr/>
              <a:t>19.09.2014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20655-BA39-4E2F-BC45-10C7062614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49761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DB70-3581-406E-BF46-3F49AF1DD702}" type="datetimeFigureOut">
              <a:rPr lang="ru-RU" smtClean="0"/>
              <a:pPr/>
              <a:t>19.09.2014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20655-BA39-4E2F-BC45-10C7062614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167581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82984" y="812801"/>
            <a:ext cx="734109" cy="7001935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199" y="812801"/>
            <a:ext cx="3896270" cy="700193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DB70-3581-406E-BF46-3F49AF1DD702}" type="datetimeFigureOut">
              <a:rPr lang="ru-RU" smtClean="0"/>
              <a:pPr/>
              <a:t>19.09.2014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20655-BA39-4E2F-BC45-10C7062614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3224001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DB70-3581-406E-BF46-3F49AF1DD702}" type="datetimeFigureOut">
              <a:rPr lang="ru-RU" smtClean="0"/>
              <a:pPr/>
              <a:t>19.09.2014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20655-BA39-4E2F-BC45-10C7062614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494203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3601158"/>
            <a:ext cx="4760786" cy="2435441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6036597"/>
            <a:ext cx="4760786" cy="1147200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DB70-3581-406E-BF46-3F49AF1DD702}" type="datetimeFigureOut">
              <a:rPr lang="ru-RU" smtClean="0"/>
              <a:pPr/>
              <a:t>19.09.2014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20655-BA39-4E2F-BC45-10C7062614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9962336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12800"/>
            <a:ext cx="4760786" cy="176106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880785"/>
            <a:ext cx="2316082" cy="5174363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01903" y="2880787"/>
            <a:ext cx="2316083" cy="5174364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DB70-3581-406E-BF46-3F49AF1DD702}" type="datetimeFigureOut">
              <a:rPr lang="ru-RU" smtClean="0"/>
              <a:pPr/>
              <a:t>19.09.2014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20655-BA39-4E2F-BC45-10C7062614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7467304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12800"/>
            <a:ext cx="4760785" cy="176106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2881311"/>
            <a:ext cx="2318004" cy="768349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199" y="3649662"/>
            <a:ext cx="2318004" cy="4405489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99980" y="2881311"/>
            <a:ext cx="2318004" cy="768349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899980" y="3649662"/>
            <a:ext cx="2318004" cy="4405489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DB70-3581-406E-BF46-3F49AF1DD702}" type="datetimeFigureOut">
              <a:rPr lang="ru-RU" smtClean="0"/>
              <a:pPr/>
              <a:t>19.09.2014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20655-BA39-4E2F-BC45-10C7062614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2319916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812800"/>
            <a:ext cx="4760786" cy="176106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DB70-3581-406E-BF46-3F49AF1DD702}" type="datetimeFigureOut">
              <a:rPr lang="ru-RU" smtClean="0"/>
              <a:pPr/>
              <a:t>19.09.2014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20655-BA39-4E2F-BC45-10C7062614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0047039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DB70-3581-406E-BF46-3F49AF1DD702}" type="datetimeFigureOut">
              <a:rPr lang="ru-RU" smtClean="0"/>
              <a:pPr/>
              <a:t>19.09.2014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20655-BA39-4E2F-BC45-10C7062614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02549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998139"/>
            <a:ext cx="2092637" cy="1704621"/>
          </a:xfrm>
        </p:spPr>
        <p:txBody>
          <a:bodyPr anchor="b">
            <a:normAutofit/>
          </a:bodyPr>
          <a:lstStyle>
            <a:lvl1pPr>
              <a:defRPr sz="1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78456" y="686567"/>
            <a:ext cx="2539528" cy="736858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3702759"/>
            <a:ext cx="2092637" cy="3445932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DB70-3581-406E-BF46-3F49AF1DD702}" type="datetimeFigureOut">
              <a:rPr lang="ru-RU" smtClean="0"/>
              <a:pPr/>
              <a:t>19.09.2014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20655-BA39-4E2F-BC45-10C7062614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6842426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6400800"/>
            <a:ext cx="4760786" cy="755651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7199" y="812800"/>
            <a:ext cx="4760786" cy="5127624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7156451"/>
            <a:ext cx="4760786" cy="898699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DB70-3581-406E-BF46-3F49AF1DD702}" type="datetimeFigureOut">
              <a:rPr lang="ru-RU" smtClean="0"/>
              <a:pPr/>
              <a:t>19.09.2014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20655-BA39-4E2F-BC45-10C7062614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9952386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6350" y="-11290"/>
            <a:ext cx="6877354" cy="9166580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812800"/>
            <a:ext cx="4760785" cy="176106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2880787"/>
            <a:ext cx="4760786" cy="51743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053944" y="8055152"/>
            <a:ext cx="513099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4DB70-3581-406E-BF46-3F49AF1DD702}" type="datetimeFigureOut">
              <a:rPr lang="ru-RU" smtClean="0"/>
              <a:pPr/>
              <a:t>19.09.2014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8055152"/>
            <a:ext cx="346723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3507" y="8055152"/>
            <a:ext cx="384479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accent1"/>
                </a:solidFill>
              </a:defRPr>
            </a:lvl1pPr>
          </a:lstStyle>
          <a:p>
            <a:fld id="{4B520655-BA39-4E2F-BC45-10C7062614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8579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</p:sldLayoutIdLst>
  <p:transition spd="slow">
    <p:split orient="vert"/>
  </p:transition>
  <p:timing>
    <p:tnLst>
      <p:par>
        <p:cTn id="1" dur="indefinite" restart="never" nodeType="tmRoot"/>
      </p:par>
    </p:tnLst>
  </p:timing>
  <p:txStyles>
    <p:titleStyle>
      <a:lvl1pPr algn="l" defTabSz="342900" rtl="0" eaLnBrk="1" latinLnBrk="0" hangingPunct="1">
        <a:spcBef>
          <a:spcPct val="0"/>
        </a:spcBef>
        <a:buNone/>
        <a:defRPr sz="27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4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38790" y="2735797"/>
            <a:ext cx="4965204" cy="486053"/>
          </a:xfrm>
        </p:spPr>
        <p:txBody>
          <a:bodyPr>
            <a:normAutofit/>
          </a:bodyPr>
          <a:lstStyle/>
          <a:p>
            <a:pPr algn="ctr"/>
            <a:endParaRPr lang="ru-RU" sz="15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42646" y="683568"/>
            <a:ext cx="6278402" cy="4428492"/>
          </a:xfrm>
          <a:prstGeom prst="rect">
            <a:avLst/>
          </a:prstGeom>
          <a:noFill/>
        </p:spPr>
        <p:txBody>
          <a:bodyPr wrap="none" lIns="68580" tIns="34290" rIns="68580" bIns="34290" numCol="1">
            <a:prstTxWarp prst="textTriangle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50" b="1" spc="38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itchFamily="34" charset="0"/>
              </a:rPr>
              <a:t>Школьная </a:t>
            </a:r>
          </a:p>
          <a:p>
            <a:pPr algn="ctr"/>
            <a:r>
              <a:rPr lang="ru-RU" sz="4050" b="1" spc="38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itchFamily="34" charset="0"/>
              </a:rPr>
              <a:t>Служба примирения</a:t>
            </a:r>
          </a:p>
        </p:txBody>
      </p:sp>
      <p:pic>
        <p:nvPicPr>
          <p:cNvPr id="6" name="Рисунок 5" descr="http://img.sunhome.ru/UsersGallery/Cards/113/27132606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4664" y="5328084"/>
            <a:ext cx="5400600" cy="36364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3483007" y="6462211"/>
            <a:ext cx="180139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>
                <a:solidFill>
                  <a:schemeClr val="bg1"/>
                </a:solidFill>
              </a:rPr>
              <a:t> Фуражкова О.А. -ЗДСВ</a:t>
            </a:r>
            <a:endParaRPr lang="ru-RU" sz="1200" dirty="0">
              <a:solidFill>
                <a:schemeClr val="bg1"/>
              </a:solidFill>
            </a:endParaRPr>
          </a:p>
        </p:txBody>
      </p:sp>
      <p:pic>
        <p:nvPicPr>
          <p:cNvPr id="7" name="Рисунок 6" descr="http://im4-tub-ru.yandex.net/i?id=556989135-07-72&amp;n=21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704" y="440542"/>
            <a:ext cx="1060043" cy="810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42900" y="323528"/>
            <a:ext cx="6380466" cy="6420172"/>
          </a:xfrm>
          <a:blipFill>
            <a:blip r:embed="rId2" cstate="print"/>
            <a:tile tx="0" ty="0" sx="100000" sy="100000" flip="none" algn="tl"/>
          </a:blipFill>
        </p:spPr>
        <p:txBody>
          <a:bodyPr>
            <a:normAutofit lnSpcReduction="10000"/>
          </a:bodyPr>
          <a:lstStyle/>
          <a:p>
            <a:r>
              <a:rPr lang="ru-RU" sz="2000" b="1" i="1" dirty="0" smtClean="0">
                <a:solidFill>
                  <a:srgbClr val="FF0000"/>
                </a:solidFill>
              </a:rPr>
              <a:t>При поддержке взрослого куратора</a:t>
            </a:r>
            <a:r>
              <a:rPr lang="ru-RU" sz="2000" b="1" dirty="0" smtClean="0">
                <a:solidFill>
                  <a:srgbClr val="FF0000"/>
                </a:solidFill>
              </a:rPr>
              <a:t> в Службе </a:t>
            </a:r>
            <a:r>
              <a:rPr lang="ru-RU" sz="2000" b="1" i="1" dirty="0" smtClean="0">
                <a:solidFill>
                  <a:srgbClr val="FF0000"/>
                </a:solidFill>
              </a:rPr>
              <a:t>работают сами школьники</a:t>
            </a:r>
            <a:r>
              <a:rPr lang="ru-RU" sz="2000" b="1" dirty="0" smtClean="0">
                <a:solidFill>
                  <a:srgbClr val="FF0000"/>
                </a:solidFill>
              </a:rPr>
              <a:t>. </a:t>
            </a:r>
          </a:p>
          <a:p>
            <a:pPr>
              <a:buNone/>
            </a:pPr>
            <a:r>
              <a:rPr lang="ru-RU" sz="2400" dirty="0" smtClean="0"/>
              <a:t>Это важно, поскольку:</a:t>
            </a:r>
          </a:p>
          <a:p>
            <a:pPr lvl="0"/>
            <a:r>
              <a:rPr lang="ru-RU" sz="2400" dirty="0" smtClean="0"/>
              <a:t>подростки лучше знают ситуацию в школе;</a:t>
            </a:r>
          </a:p>
          <a:p>
            <a:pPr lvl="0"/>
            <a:r>
              <a:rPr lang="ru-RU" sz="2400" dirty="0" smtClean="0"/>
              <a:t>ровесникам больше доверяют и расскажут то, что никогда не доверят взрослому;</a:t>
            </a:r>
          </a:p>
          <a:p>
            <a:pPr lvl="0"/>
            <a:r>
              <a:rPr lang="ru-RU" sz="2400" dirty="0" smtClean="0"/>
              <a:t>деятельность в качестве ведущего меняет подростков, поскольку им нужно реально проявлять толерантность, видеть разные точки зрения, помогать договариваться;</a:t>
            </a:r>
          </a:p>
          <a:p>
            <a:pPr lvl="0"/>
            <a:r>
              <a:rPr lang="ru-RU" sz="2400" dirty="0" smtClean="0"/>
              <a:t>это элемент истинного самоуправления, когда часть полномочий взрослых (по разрешению конфликта) передается детям.</a:t>
            </a:r>
          </a:p>
          <a:p>
            <a:endParaRPr lang="ru-RU" dirty="0"/>
          </a:p>
        </p:txBody>
      </p:sp>
      <p:pic>
        <p:nvPicPr>
          <p:cNvPr id="4" name="Рисунок 3" descr="http://im4-tub-ru.yandex.net/i?id=556989135-07-72&amp;n=21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88840" y="6876256"/>
            <a:ext cx="2232248" cy="1656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39552"/>
            <a:ext cx="6624736" cy="6480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http://img.sunhome.ru/UsersGallery/Cards/113/27132606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28800" y="6876256"/>
            <a:ext cx="2592288" cy="2016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65137" y="2121179"/>
            <a:ext cx="1512168" cy="1350150"/>
          </a:xfrm>
          <a:prstGeom prst="rect">
            <a:avLst/>
          </a:prstGeom>
          <a:gradFill rotWithShape="0">
            <a:gsLst>
              <a:gs pos="0">
                <a:srgbClr val="B2A1C7"/>
              </a:gs>
              <a:gs pos="50000">
                <a:srgbClr val="E5DFEC"/>
              </a:gs>
              <a:gs pos="100000">
                <a:srgbClr val="B2A1C7"/>
              </a:gs>
            </a:gsLst>
            <a:lin ang="18900000" scaled="1"/>
          </a:gradFill>
          <a:ln w="12700">
            <a:solidFill>
              <a:srgbClr val="B2A1C7"/>
            </a:solidFill>
            <a:miter lim="800000"/>
            <a:headEnd/>
            <a:tailEnd/>
          </a:ln>
          <a:effectLst>
            <a:outerShdw dist="28398" dir="3806097" algn="ctr" rotWithShape="0">
              <a:srgbClr val="3F3151">
                <a:alpha val="50000"/>
              </a:srgbClr>
            </a:outerShdw>
          </a:effec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r>
              <a:rPr lang="ru-RU" sz="12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Информация о результатах встречи. Презентации перед учителями, родителями и администрацией</a:t>
            </a:r>
            <a:endParaRPr lang="ru-RU" sz="1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481" name="Text Box 1"/>
          <p:cNvSpPr txBox="1">
            <a:spLocks noChangeArrowheads="1"/>
          </p:cNvSpPr>
          <p:nvPr/>
        </p:nvSpPr>
        <p:spPr bwMode="auto">
          <a:xfrm>
            <a:off x="5170363" y="2087724"/>
            <a:ext cx="1498997" cy="1026114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BD4B4"/>
              </a:gs>
            </a:gsLst>
            <a:lin ang="5400000" scaled="1"/>
          </a:gradFill>
          <a:ln w="12700">
            <a:solidFill>
              <a:srgbClr val="FABF8F"/>
            </a:solidFill>
            <a:miter lim="800000"/>
            <a:headEnd/>
            <a:tailEnd/>
          </a:ln>
          <a:effectLst>
            <a:outerShdw dist="28398" dir="3806097" algn="ctr" rotWithShape="0">
              <a:srgbClr val="974706">
                <a:alpha val="50000"/>
              </a:srgbClr>
            </a:outerShdw>
          </a:effec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algn="ctr" defTabSz="685800" fontAlgn="base">
              <a:spcBef>
                <a:spcPct val="0"/>
              </a:spcBef>
              <a:spcAft>
                <a:spcPct val="0"/>
              </a:spcAft>
            </a:pPr>
            <a:r>
              <a:rPr lang="ru-RU" sz="12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Презентации, стенгазеты создание высокого статуса службы среди школьников</a:t>
            </a:r>
            <a:endParaRPr lang="ru-RU" sz="1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1" y="2033201"/>
            <a:ext cx="13856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sz="1350"/>
          </a:p>
        </p:txBody>
      </p:sp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643949" y="323528"/>
            <a:ext cx="5462089" cy="78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algn="ctr" defTabSz="685800" fontAlgn="base">
              <a:spcBef>
                <a:spcPct val="0"/>
              </a:spcBef>
              <a:spcAft>
                <a:spcPct val="0"/>
              </a:spcAft>
            </a:pPr>
            <a:endParaRPr lang="ru-RU" sz="1050" b="1" dirty="0">
              <a:latin typeface="Arial Black" pitchFamily="34" charset="0"/>
              <a:ea typeface="Calibri" pitchFamily="34" charset="0"/>
              <a:cs typeface="Times New Roman" pitchFamily="18" charset="0"/>
            </a:endParaRPr>
          </a:p>
          <a:p>
            <a:pPr algn="ctr" defTabSz="685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>
                <a:latin typeface="Arial Black" pitchFamily="34" charset="0"/>
                <a:ea typeface="Calibri" pitchFamily="34" charset="0"/>
                <a:cs typeface="Times New Roman" pitchFamily="18" charset="0"/>
              </a:rPr>
              <a:t>Структура школьной службы примирения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487" name="Text Box 7"/>
          <p:cNvSpPr txBox="1">
            <a:spLocks noChangeArrowheads="1"/>
          </p:cNvSpPr>
          <p:nvPr/>
        </p:nvSpPr>
        <p:spPr bwMode="auto">
          <a:xfrm>
            <a:off x="1833720" y="1328011"/>
            <a:ext cx="1451264" cy="648072"/>
          </a:xfrm>
          <a:prstGeom prst="rect">
            <a:avLst/>
          </a:prstGeom>
          <a:solidFill>
            <a:srgbClr val="4F81BD"/>
          </a:solidFill>
          <a:ln w="127000" cmpd="dbl">
            <a:solidFill>
              <a:srgbClr val="4F81BD"/>
            </a:solidFill>
            <a:miter lim="800000"/>
            <a:headEnd/>
            <a:tailEnd/>
          </a:ln>
          <a:effectLst/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algn="ctr" defTabSz="685800" fontAlgn="base">
              <a:spcBef>
                <a:spcPct val="0"/>
              </a:spcBef>
              <a:spcAft>
                <a:spcPts val="750"/>
              </a:spcAft>
            </a:pPr>
            <a:r>
              <a:rPr lang="ru-RU" sz="1500" b="1" dirty="0">
                <a:latin typeface="Times New Roman" pitchFamily="18" charset="0"/>
                <a:cs typeface="Arial" pitchFamily="34" charset="0"/>
              </a:rPr>
              <a:t>Взрослые </a:t>
            </a:r>
            <a:endParaRPr lang="ru-RU" sz="15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488" name="Text Box 8"/>
          <p:cNvSpPr txBox="1">
            <a:spLocks noChangeArrowheads="1"/>
          </p:cNvSpPr>
          <p:nvPr/>
        </p:nvSpPr>
        <p:spPr bwMode="auto">
          <a:xfrm>
            <a:off x="3600209" y="1328011"/>
            <a:ext cx="1314208" cy="648072"/>
          </a:xfrm>
          <a:prstGeom prst="rect">
            <a:avLst/>
          </a:prstGeom>
          <a:solidFill>
            <a:srgbClr val="9BBB59"/>
          </a:solidFill>
          <a:ln w="127000" cmpd="dbl">
            <a:solidFill>
              <a:srgbClr val="9BBB59"/>
            </a:solidFill>
            <a:miter lim="800000"/>
            <a:headEnd/>
            <a:tailEnd/>
          </a:ln>
          <a:effectLst/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 fontAlgn="base">
              <a:spcBef>
                <a:spcPct val="0"/>
              </a:spcBef>
              <a:spcAft>
                <a:spcPts val="750"/>
              </a:spcAft>
            </a:pPr>
            <a:r>
              <a:rPr lang="ru-RU" sz="1500" b="1" dirty="0">
                <a:latin typeface="Times New Roman" pitchFamily="18" charset="0"/>
                <a:cs typeface="Arial" pitchFamily="34" charset="0"/>
              </a:rPr>
              <a:t>Школьники</a:t>
            </a:r>
            <a:endParaRPr lang="ru-RU" sz="15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489" name="Text Box 9"/>
          <p:cNvSpPr txBox="1">
            <a:spLocks noChangeArrowheads="1"/>
          </p:cNvSpPr>
          <p:nvPr/>
        </p:nvSpPr>
        <p:spPr bwMode="auto">
          <a:xfrm>
            <a:off x="2103757" y="2381128"/>
            <a:ext cx="2592288" cy="1836204"/>
          </a:xfrm>
          <a:prstGeom prst="rect">
            <a:avLst/>
          </a:prstGeom>
          <a:gradFill rotWithShape="0">
            <a:gsLst>
              <a:gs pos="0">
                <a:srgbClr val="D99594"/>
              </a:gs>
              <a:gs pos="50000">
                <a:srgbClr val="F2DBDB"/>
              </a:gs>
              <a:gs pos="100000">
                <a:srgbClr val="D99594"/>
              </a:gs>
            </a:gsLst>
            <a:lin ang="18900000" scaled="1"/>
          </a:gradFill>
          <a:ln w="12700">
            <a:solidFill>
              <a:srgbClr val="D99594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algn="ctr" defTabSz="685800" fontAlgn="base">
              <a:spcBef>
                <a:spcPct val="0"/>
              </a:spcBef>
              <a:spcAft>
                <a:spcPct val="0"/>
              </a:spcAft>
            </a:pPr>
            <a:r>
              <a:rPr lang="ru-RU" sz="1350" b="1" u="sng" dirty="0">
                <a:latin typeface="Times New Roman" pitchFamily="18" charset="0"/>
                <a:cs typeface="Arial" pitchFamily="34" charset="0"/>
              </a:rPr>
              <a:t>Школьная служба примирения</a:t>
            </a:r>
          </a:p>
          <a:p>
            <a:pPr algn="ctr" defTabSz="685800" fontAlgn="base">
              <a:spcBef>
                <a:spcPct val="0"/>
              </a:spcBef>
              <a:spcAft>
                <a:spcPct val="0"/>
              </a:spcAft>
            </a:pPr>
            <a:r>
              <a:rPr lang="ru-RU" sz="1350" dirty="0">
                <a:latin typeface="Times New Roman" pitchFamily="18" charset="0"/>
                <a:cs typeface="Arial" pitchFamily="34" charset="0"/>
              </a:rPr>
              <a:t>Состоит из 10 человек и взрослый куратор</a:t>
            </a:r>
            <a:endParaRPr lang="ru-RU" sz="1350" b="1" u="sng" dirty="0">
              <a:latin typeface="Times New Roman" pitchFamily="18" charset="0"/>
              <a:cs typeface="Arial" pitchFamily="34" charset="0"/>
            </a:endParaRPr>
          </a:p>
          <a:p>
            <a:pPr algn="ctr" defTabSz="685800" fontAlgn="base">
              <a:spcBef>
                <a:spcPct val="0"/>
              </a:spcBef>
              <a:spcAft>
                <a:spcPct val="0"/>
              </a:spcAft>
            </a:pPr>
            <a:r>
              <a:rPr lang="ru-RU" sz="1350" b="1" u="sng" dirty="0">
                <a:latin typeface="Times New Roman" pitchFamily="18" charset="0"/>
                <a:cs typeface="Arial" pitchFamily="34" charset="0"/>
              </a:rPr>
              <a:t>Служба:</a:t>
            </a:r>
          </a:p>
          <a:p>
            <a:pPr algn="ctr" defTabSz="685800" fontAlgn="base">
              <a:spcBef>
                <a:spcPct val="0"/>
              </a:spcBef>
              <a:spcAft>
                <a:spcPct val="0"/>
              </a:spcAft>
            </a:pPr>
            <a:r>
              <a:rPr lang="ru-RU" sz="1350" dirty="0">
                <a:latin typeface="Times New Roman" pitchFamily="18" charset="0"/>
                <a:cs typeface="Arial" pitchFamily="34" charset="0"/>
              </a:rPr>
              <a:t>Проводит примирительные встречи, участвует в обучении и </a:t>
            </a:r>
            <a:r>
              <a:rPr lang="ru-RU" sz="1350" dirty="0" err="1">
                <a:latin typeface="Times New Roman" pitchFamily="18" charset="0"/>
                <a:cs typeface="Arial" pitchFamily="34" charset="0"/>
              </a:rPr>
              <a:t>супервизии</a:t>
            </a:r>
            <a:r>
              <a:rPr lang="ru-RU" sz="1350" dirty="0">
                <a:latin typeface="Times New Roman" pitchFamily="18" charset="0"/>
                <a:cs typeface="Arial" pitchFamily="34" charset="0"/>
              </a:rPr>
              <a:t>, проводит рекламные и просветительные мероприятия.</a:t>
            </a:r>
            <a:endParaRPr lang="ru-RU" sz="135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490" name="Text Box 10"/>
          <p:cNvSpPr txBox="1">
            <a:spLocks noChangeArrowheads="1"/>
          </p:cNvSpPr>
          <p:nvPr/>
        </p:nvSpPr>
        <p:spPr bwMode="auto">
          <a:xfrm>
            <a:off x="122404" y="4155668"/>
            <a:ext cx="1566174" cy="1134126"/>
          </a:xfrm>
          <a:prstGeom prst="rect">
            <a:avLst/>
          </a:prstGeom>
          <a:gradFill rotWithShape="0">
            <a:gsLst>
              <a:gs pos="0">
                <a:srgbClr val="92CDDC"/>
              </a:gs>
              <a:gs pos="50000">
                <a:srgbClr val="DAEEF3"/>
              </a:gs>
              <a:gs pos="100000">
                <a:srgbClr val="92CDDC"/>
              </a:gs>
            </a:gsLst>
            <a:lin ang="18900000" scaled="1"/>
          </a:gradFill>
          <a:ln w="12700">
            <a:solidFill>
              <a:srgbClr val="92CDDC"/>
            </a:solidFill>
            <a:miter lim="800000"/>
            <a:headEnd/>
            <a:tailEnd/>
          </a:ln>
          <a:effectLst>
            <a:outerShdw dist="28398" dir="3806097" algn="ctr" rotWithShape="0">
              <a:srgbClr val="205867">
                <a:alpha val="50000"/>
              </a:srgbClr>
            </a:outerShdw>
          </a:effec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algn="ctr" defTabSz="685800" fontAlgn="base">
              <a:spcBef>
                <a:spcPct val="0"/>
              </a:spcBef>
              <a:spcAft>
                <a:spcPts val="750"/>
              </a:spcAft>
            </a:pPr>
            <a:r>
              <a:rPr lang="ru-RU" sz="1350" dirty="0">
                <a:latin typeface="Times New Roman" pitchFamily="18" charset="0"/>
                <a:cs typeface="Arial" pitchFamily="34" charset="0"/>
              </a:rPr>
              <a:t>Взаимодействие со школьным психологом и социальным педагогом</a:t>
            </a:r>
            <a:endParaRPr lang="ru-RU" sz="135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491" name="Text Box 11"/>
          <p:cNvSpPr txBox="1">
            <a:spLocks noChangeArrowheads="1"/>
          </p:cNvSpPr>
          <p:nvPr/>
        </p:nvSpPr>
        <p:spPr bwMode="auto">
          <a:xfrm>
            <a:off x="4891136" y="3167844"/>
            <a:ext cx="1782198" cy="918102"/>
          </a:xfrm>
          <a:prstGeom prst="rect">
            <a:avLst/>
          </a:prstGeom>
          <a:gradFill rotWithShape="0">
            <a:gsLst>
              <a:gs pos="0">
                <a:srgbClr val="FABF8F"/>
              </a:gs>
              <a:gs pos="50000">
                <a:srgbClr val="FDE9D9"/>
              </a:gs>
              <a:gs pos="100000">
                <a:srgbClr val="FABF8F"/>
              </a:gs>
            </a:gsLst>
            <a:lin ang="18900000" scaled="1"/>
          </a:gradFill>
          <a:ln w="12700">
            <a:solidFill>
              <a:srgbClr val="FABF8F"/>
            </a:solidFill>
            <a:miter lim="800000"/>
            <a:headEnd/>
            <a:tailEnd/>
          </a:ln>
          <a:effectLst>
            <a:outerShdw dist="28398" dir="3806097" algn="ctr" rotWithShape="0">
              <a:srgbClr val="974706">
                <a:alpha val="50000"/>
              </a:srgbClr>
            </a:outerShdw>
          </a:effec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 fontAlgn="base">
              <a:spcBef>
                <a:spcPct val="0"/>
              </a:spcBef>
              <a:spcAft>
                <a:spcPts val="750"/>
              </a:spcAft>
            </a:pPr>
            <a:r>
              <a:rPr lang="ru-RU" sz="1350" b="1" dirty="0">
                <a:latin typeface="Times New Roman" pitchFamily="18" charset="0"/>
                <a:cs typeface="Arial" pitchFamily="34" charset="0"/>
              </a:rPr>
              <a:t>      Дополнительные направления: проведение тренингов, шефство.</a:t>
            </a:r>
            <a:endParaRPr lang="ru-RU" sz="135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492" name="Text Box 12"/>
          <p:cNvSpPr txBox="1">
            <a:spLocks noChangeArrowheads="1"/>
          </p:cNvSpPr>
          <p:nvPr/>
        </p:nvSpPr>
        <p:spPr bwMode="auto">
          <a:xfrm>
            <a:off x="852500" y="5474786"/>
            <a:ext cx="3050958" cy="594066"/>
          </a:xfrm>
          <a:prstGeom prst="rect">
            <a:avLst/>
          </a:prstGeom>
          <a:solidFill>
            <a:srgbClr val="FFFFFF"/>
          </a:solidFill>
          <a:ln w="63500" cmpd="thickThin">
            <a:solidFill>
              <a:srgbClr val="9BBB59"/>
            </a:solidFill>
            <a:miter lim="800000"/>
            <a:headEnd/>
            <a:tailEnd/>
          </a:ln>
          <a:effectLst/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r>
              <a:rPr lang="ru-RU" sz="1350" dirty="0">
                <a:latin typeface="Times New Roman" pitchFamily="18" charset="0"/>
                <a:cs typeface="Arial" pitchFamily="34" charset="0"/>
              </a:rPr>
              <a:t>Информация о конфликтах учителей и из администрации школы</a:t>
            </a:r>
            <a:endParaRPr lang="ru-RU" sz="135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493" name="Text Box 13"/>
          <p:cNvSpPr txBox="1">
            <a:spLocks noChangeArrowheads="1"/>
          </p:cNvSpPr>
          <p:nvPr/>
        </p:nvSpPr>
        <p:spPr bwMode="auto">
          <a:xfrm>
            <a:off x="1196500" y="6374748"/>
            <a:ext cx="3024588" cy="928383"/>
          </a:xfrm>
          <a:prstGeom prst="rect">
            <a:avLst/>
          </a:prstGeom>
          <a:solidFill>
            <a:srgbClr val="FFFFFF"/>
          </a:solidFill>
          <a:ln w="63500" cmpd="thickThin">
            <a:solidFill>
              <a:srgbClr val="9BBB59"/>
            </a:solidFill>
            <a:miter lim="800000"/>
            <a:headEnd/>
            <a:tailEnd/>
          </a:ln>
          <a:effectLst/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r>
              <a:rPr lang="ru-RU" sz="1350" dirty="0">
                <a:latin typeface="Times New Roman" pitchFamily="18" charset="0"/>
                <a:cs typeface="Arial" pitchFamily="34" charset="0"/>
              </a:rPr>
              <a:t>Личные обращения в службу от взрослых и подростков</a:t>
            </a:r>
            <a:endParaRPr lang="ru-RU" sz="135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494" name="Text Box 14"/>
          <p:cNvSpPr txBox="1">
            <a:spLocks noChangeArrowheads="1"/>
          </p:cNvSpPr>
          <p:nvPr/>
        </p:nvSpPr>
        <p:spPr bwMode="auto">
          <a:xfrm>
            <a:off x="5026151" y="4236276"/>
            <a:ext cx="1620180" cy="1053518"/>
          </a:xfrm>
          <a:prstGeom prst="rect">
            <a:avLst/>
          </a:prstGeom>
          <a:solidFill>
            <a:srgbClr val="FFFFFF"/>
          </a:solidFill>
          <a:ln w="63500" cmpd="thickThin">
            <a:solidFill>
              <a:srgbClr val="9BBB59"/>
            </a:solidFill>
            <a:miter lim="800000"/>
            <a:headEnd/>
            <a:tailEnd/>
          </a:ln>
          <a:effectLst/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 fontAlgn="base">
              <a:spcBef>
                <a:spcPct val="0"/>
              </a:spcBef>
              <a:spcAft>
                <a:spcPts val="750"/>
              </a:spcAft>
            </a:pPr>
            <a:r>
              <a:rPr lang="ru-RU" sz="1350" dirty="0">
                <a:latin typeface="Times New Roman" pitchFamily="18" charset="0"/>
                <a:cs typeface="Arial" pitchFamily="34" charset="0"/>
              </a:rPr>
              <a:t>Информация из «ящика» обращений</a:t>
            </a:r>
            <a:endParaRPr lang="ru-RU" sz="135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495" name="Text Box 15"/>
          <p:cNvSpPr txBox="1">
            <a:spLocks noChangeArrowheads="1"/>
          </p:cNvSpPr>
          <p:nvPr/>
        </p:nvSpPr>
        <p:spPr bwMode="auto">
          <a:xfrm>
            <a:off x="4332126" y="5786248"/>
            <a:ext cx="2337234" cy="702078"/>
          </a:xfrm>
          <a:prstGeom prst="rect">
            <a:avLst/>
          </a:prstGeom>
          <a:solidFill>
            <a:srgbClr val="FFFFFF"/>
          </a:solidFill>
          <a:ln w="63500" cmpd="thickThin">
            <a:solidFill>
              <a:srgbClr val="9BBB59"/>
            </a:solidFill>
            <a:miter lim="800000"/>
            <a:headEnd/>
            <a:tailEnd/>
          </a:ln>
          <a:effectLst/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 fontAlgn="base">
              <a:spcBef>
                <a:spcPct val="0"/>
              </a:spcBef>
              <a:spcAft>
                <a:spcPts val="750"/>
              </a:spcAft>
            </a:pPr>
            <a:r>
              <a:rPr lang="ru-RU" sz="1350" dirty="0">
                <a:latin typeface="Times New Roman" pitchFamily="18" charset="0"/>
                <a:cs typeface="Arial" pitchFamily="34" charset="0"/>
              </a:rPr>
              <a:t>Конфликты подростков, о которых известно самим ведущим</a:t>
            </a:r>
            <a:endParaRPr lang="ru-RU" sz="135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9" name="Прямая со стрелкой 18"/>
          <p:cNvCxnSpPr/>
          <p:nvPr/>
        </p:nvCxnSpPr>
        <p:spPr>
          <a:xfrm flipV="1">
            <a:off x="3426214" y="4479303"/>
            <a:ext cx="0" cy="91810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>
            <a:stCxn id="20495" idx="0"/>
            <a:endCxn id="20489" idx="2"/>
          </p:cNvCxnSpPr>
          <p:nvPr/>
        </p:nvCxnSpPr>
        <p:spPr>
          <a:xfrm flipH="1" flipV="1">
            <a:off x="3399901" y="4217332"/>
            <a:ext cx="2100842" cy="156891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>
            <a:stCxn id="20492" idx="0"/>
            <a:endCxn id="20489" idx="2"/>
          </p:cNvCxnSpPr>
          <p:nvPr/>
        </p:nvCxnSpPr>
        <p:spPr>
          <a:xfrm flipV="1">
            <a:off x="2377979" y="4217332"/>
            <a:ext cx="1021922" cy="125745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 flipH="1">
            <a:off x="4540097" y="4217332"/>
            <a:ext cx="1242138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/>
          <p:nvPr/>
        </p:nvCxnSpPr>
        <p:spPr>
          <a:xfrm flipH="1" flipV="1">
            <a:off x="1574693" y="3430416"/>
            <a:ext cx="540060" cy="81009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>
            <a:endCxn id="20490" idx="3"/>
          </p:cNvCxnSpPr>
          <p:nvPr/>
        </p:nvCxnSpPr>
        <p:spPr>
          <a:xfrm flipH="1">
            <a:off x="1688578" y="4263680"/>
            <a:ext cx="432048" cy="459051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 стрелкой 38"/>
          <p:cNvCxnSpPr/>
          <p:nvPr/>
        </p:nvCxnSpPr>
        <p:spPr>
          <a:xfrm flipV="1">
            <a:off x="4698393" y="3895110"/>
            <a:ext cx="216024" cy="27003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>
            <a:stCxn id="20489" idx="3"/>
            <a:endCxn id="20481" idx="1"/>
          </p:cNvCxnSpPr>
          <p:nvPr/>
        </p:nvCxnSpPr>
        <p:spPr>
          <a:xfrm flipV="1">
            <a:off x="4696045" y="2600781"/>
            <a:ext cx="474318" cy="698449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2" y="1691680"/>
            <a:ext cx="4760786" cy="6984776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sz="2400" b="1" dirty="0" smtClean="0"/>
              <a:t>Для детей и подростков:</a:t>
            </a:r>
            <a:endParaRPr lang="ru-RU" sz="2400" dirty="0" smtClean="0"/>
          </a:p>
          <a:p>
            <a:r>
              <a:rPr lang="ru-RU" sz="2400" dirty="0" smtClean="0"/>
              <a:t>дети станут более ответственными и культурными, снижаются враждебность, напряжённость и эскалация конфликтов, шире используются мирные процедуры для разрешения конфликтов; </a:t>
            </a:r>
          </a:p>
          <a:p>
            <a:r>
              <a:rPr lang="ru-RU" sz="2400" dirty="0" smtClean="0"/>
              <a:t>дети получат новый опыт добровольчества, равноправного сотрудничества и гражданской активности.</a:t>
            </a:r>
          </a:p>
          <a:p>
            <a:r>
              <a:rPr lang="ru-RU" sz="2400" dirty="0" smtClean="0"/>
              <a:t>повысится  </a:t>
            </a:r>
            <a:r>
              <a:rPr lang="ru-RU" sz="2400" dirty="0" smtClean="0"/>
              <a:t>показатель  социального  самочувствия  (в  том  числе субъективные показатели повышения безопасности и снижения конфликтности для детей); </a:t>
            </a:r>
          </a:p>
          <a:p>
            <a:endParaRPr lang="ru-RU" sz="2000" dirty="0" smtClean="0"/>
          </a:p>
          <a:p>
            <a:endParaRPr lang="ru-RU" dirty="0"/>
          </a:p>
        </p:txBody>
      </p:sp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-135615" y="436767"/>
            <a:ext cx="6579815" cy="684803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 defTabSz="685800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cap="all" dirty="0">
                <a:ln/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Ожидаемые результаты работы школьной</a:t>
            </a:r>
            <a:endParaRPr lang="ru-RU" sz="2000" b="1" cap="all" dirty="0">
              <a:ln/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 defTabSz="685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b="1" cap="all" dirty="0">
                <a:ln/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службы примирения</a:t>
            </a:r>
            <a:endParaRPr lang="ru-RU" sz="2000" b="1" cap="all" dirty="0">
              <a:ln/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27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27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2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276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ChangeArrowheads="1"/>
          </p:cNvSpPr>
          <p:nvPr/>
        </p:nvSpPr>
        <p:spPr bwMode="auto">
          <a:xfrm>
            <a:off x="134634" y="1089482"/>
            <a:ext cx="6372708" cy="745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defTabSz="68580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ru-RU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участвующие в примирительных процедурах дети, ставшие жертвами правонарушений,  получат  удовлетворение:  у  них  восстанавливается  чувство справедливости и безопасности, снижаются ощущения враждебности и угрозы со стороны детской среды; 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•   дети-правонарушители,  которые  участвуют  в  примирительных  процедурах, проявят раскаяние, возместят вред, который был причинён совершённым им правонарушением, либо проявят стремление посильно возместить такой вред;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•   создадутся  условия  для  планирования  позитивного  будущего  детей-правонарушителей;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•   возрастёт количество внутри школьных конфликтов, разрешенных с использованием технологий восстановительного правосудия (примирительных процедур). 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58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58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58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58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58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58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58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58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58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58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58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58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ChangeArrowheads="1"/>
          </p:cNvSpPr>
          <p:nvPr/>
        </p:nvSpPr>
        <p:spPr bwMode="auto">
          <a:xfrm>
            <a:off x="404664" y="159768"/>
            <a:ext cx="5400600" cy="745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algn="just" defTabSz="685800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Для специалистов: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algn="just" defTabSz="685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•  специалисты получат новые знания и практические навыки в области примирения, выстраивания общественных отношений в детской среде и школе, развития методов и форм гражданского образования, воспитания, социализации школьников; 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algn="just" defTabSz="685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•  специалисты  получат  инструменты  для  разрешения  трудных  ситуаций  и конфликтов;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algn="just" defTabSz="6858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2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снизится риск криминализации подростковой среды; 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algn="just" defTabSz="685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•  расширится спектр приёмов и подходов, используемых специалистами для поддержания порядка в детской среде; вместо дидактических и карательных будут применяются  интерактивные  и  восстановительные  (</a:t>
            </a:r>
            <a:r>
              <a:rPr lang="ru-RU" sz="20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некарательные</a:t>
            </a:r>
            <a:r>
              <a:rPr lang="ru-RU" sz="2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 методы.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algn="just" defTabSz="685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•  специалисты смогут включиться в общероссийское движение за восстановительное правосудие.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algn="just" defTabSz="685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Одним из самых значимых результатов в области деятельности школьных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algn="just" defTabSz="685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служб  примирения  является  снижение  уголовной  репрессии. 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68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68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68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68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68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68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68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68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68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68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68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68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68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68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68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68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68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68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686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686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686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88640" y="467544"/>
            <a:ext cx="6172200" cy="6523373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ru-RU" sz="2400" dirty="0" smtClean="0"/>
              <a:t>Практика школьной жизни не всегда способствует социализации подростков в плане освоения ими навыков общения, культурных форм завоевания авторитета и формирования способностей взаимодействия с другими людьми, необходимых для будущей жизни. Те способы реагирования на конфликты, которые обычно практикуются подростками и учителями, нередко оставляют подлинные конфликты неразрешенными. </a:t>
            </a:r>
          </a:p>
          <a:p>
            <a:r>
              <a:rPr lang="ru-RU" sz="2400" i="1" dirty="0" smtClean="0"/>
              <a:t>Задача службы сделать так, чтобы максимальное число конфликтов разрешалось восстановительным способом.</a:t>
            </a:r>
            <a:endParaRPr lang="ru-RU" sz="2400" dirty="0"/>
          </a:p>
        </p:txBody>
      </p:sp>
      <p:pic>
        <p:nvPicPr>
          <p:cNvPr id="4" name="Рисунок 3" descr="http://im4-tub-ru.yandex.net/i?id=556989135-07-72&amp;n=2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64904" y="7308304"/>
            <a:ext cx="1728192" cy="15121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2723499199"/>
              </p:ext>
            </p:extLst>
          </p:nvPr>
        </p:nvGraphicFramePr>
        <p:xfrm>
          <a:off x="512676" y="971600"/>
          <a:ext cx="5994666" cy="45725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Содержимое 3" descr="Картинка 63 из 1243"/>
          <p:cNvPicPr>
            <a:picLocks noGrp="1"/>
          </p:cNvPicPr>
          <p:nvPr>
            <p:ph idx="1"/>
          </p:nvPr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916832" y="5868144"/>
            <a:ext cx="2376264" cy="2304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Text Box 2"/>
          <p:cNvSpPr txBox="1">
            <a:spLocks noChangeArrowheads="1"/>
          </p:cNvSpPr>
          <p:nvPr/>
        </p:nvSpPr>
        <p:spPr bwMode="auto">
          <a:xfrm>
            <a:off x="428625" y="451806"/>
            <a:ext cx="5600700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49263" eaLnBrk="0" fontAlgn="base" hangingPunct="0">
              <a:lnSpc>
                <a:spcPct val="2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49263" eaLnBrk="0" fontAlgn="base" hangingPunct="0">
              <a:lnSpc>
                <a:spcPct val="2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49263" eaLnBrk="0" fontAlgn="base" hangingPunct="0">
              <a:lnSpc>
                <a:spcPct val="2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49263" eaLnBrk="0" fontAlgn="base" hangingPunct="0">
              <a:lnSpc>
                <a:spcPct val="2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</a:pPr>
            <a:r>
              <a:rPr lang="ru-RU" altLang="ru-RU" sz="2100" b="1" dirty="0">
                <a:solidFill>
                  <a:srgbClr val="003399"/>
                </a:solidFill>
              </a:rPr>
              <a:t>Этапы работы ведущего (медиатора) в программах по заглаживанию вреда</a:t>
            </a:r>
            <a:r>
              <a:rPr lang="ru-RU" altLang="ru-RU" sz="2100" b="1" dirty="0"/>
              <a:t> </a:t>
            </a:r>
            <a:endParaRPr lang="ru-RU" altLang="ru-RU" sz="2100" dirty="0"/>
          </a:p>
        </p:txBody>
      </p:sp>
      <p:sp>
        <p:nvSpPr>
          <p:cNvPr id="2056" name="Text Box 3"/>
          <p:cNvSpPr txBox="1">
            <a:spLocks noChangeArrowheads="1"/>
          </p:cNvSpPr>
          <p:nvPr/>
        </p:nvSpPr>
        <p:spPr bwMode="auto">
          <a:xfrm>
            <a:off x="1646635" y="6300506"/>
            <a:ext cx="368498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49263" eaLnBrk="0" fontAlgn="base" hangingPunct="0">
              <a:lnSpc>
                <a:spcPct val="2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49263" eaLnBrk="0" fontAlgn="base" hangingPunct="0">
              <a:lnSpc>
                <a:spcPct val="2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49263" eaLnBrk="0" fontAlgn="base" hangingPunct="0">
              <a:lnSpc>
                <a:spcPct val="2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49263" eaLnBrk="0" fontAlgn="base" hangingPunct="0">
              <a:lnSpc>
                <a:spcPct val="2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>
                <a:solidFill>
                  <a:schemeClr val="tx1"/>
                </a:solidFill>
              </a:rPr>
              <a:t>Восстановительные действия</a:t>
            </a:r>
          </a:p>
        </p:txBody>
      </p:sp>
      <p:sp>
        <p:nvSpPr>
          <p:cNvPr id="2057" name="Text Box 4"/>
          <p:cNvSpPr txBox="1">
            <a:spLocks noChangeArrowheads="1"/>
          </p:cNvSpPr>
          <p:nvPr/>
        </p:nvSpPr>
        <p:spPr bwMode="auto">
          <a:xfrm>
            <a:off x="1659635" y="4167961"/>
            <a:ext cx="3888581" cy="525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49263" eaLnBrk="0" fontAlgn="base" hangingPunct="0">
              <a:lnSpc>
                <a:spcPct val="2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49263" eaLnBrk="0" fontAlgn="base" hangingPunct="0">
              <a:lnSpc>
                <a:spcPct val="2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49263" eaLnBrk="0" fontAlgn="base" hangingPunct="0">
              <a:lnSpc>
                <a:spcPct val="2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49263" eaLnBrk="0" fontAlgn="base" hangingPunct="0">
              <a:lnSpc>
                <a:spcPct val="2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50000"/>
              </a:lnSpc>
              <a:spcBef>
                <a:spcPct val="50000"/>
              </a:spcBef>
            </a:pPr>
            <a:r>
              <a:rPr lang="ru-RU" altLang="ru-RU" dirty="0">
                <a:solidFill>
                  <a:schemeClr val="tx1"/>
                </a:solidFill>
              </a:rPr>
              <a:t>Примирительная встреча </a:t>
            </a:r>
          </a:p>
          <a:p>
            <a:pPr eaLnBrk="1" hangingPunct="1">
              <a:lnSpc>
                <a:spcPct val="50000"/>
              </a:lnSpc>
              <a:spcBef>
                <a:spcPct val="50000"/>
              </a:spcBef>
            </a:pPr>
            <a:r>
              <a:rPr lang="ru-RU" altLang="ru-RU" dirty="0">
                <a:solidFill>
                  <a:schemeClr val="tx1"/>
                </a:solidFill>
              </a:rPr>
              <a:t>(встреча по заглаживанию вреда</a:t>
            </a:r>
            <a:r>
              <a:rPr lang="ru-RU" altLang="ru-RU" dirty="0">
                <a:solidFill>
                  <a:srgbClr val="969696"/>
                </a:solidFill>
              </a:rPr>
              <a:t>) </a:t>
            </a:r>
            <a:endParaRPr lang="ru-RU" altLang="ru-RU" dirty="0"/>
          </a:p>
        </p:txBody>
      </p:sp>
      <p:graphicFrame>
        <p:nvGraphicFramePr>
          <p:cNvPr id="2050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8011640"/>
              </p:ext>
            </p:extLst>
          </p:nvPr>
        </p:nvGraphicFramePr>
        <p:xfrm>
          <a:off x="681457" y="2415848"/>
          <a:ext cx="400050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Точечный рисунок" r:id="rId3" imgW="657317" imgH="514422" progId="Paint.Picture">
                  <p:embed/>
                </p:oleObj>
              </mc:Choice>
              <mc:Fallback>
                <p:oleObj name="Точечный рисунок" r:id="rId3" imgW="657317" imgH="514422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10954" t="13997" r="16431" b="13997"/>
                      <a:stretch>
                        <a:fillRect/>
                      </a:stretch>
                    </p:blipFill>
                    <p:spPr bwMode="auto">
                      <a:xfrm>
                        <a:off x="681457" y="2415848"/>
                        <a:ext cx="400050" cy="40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0912878"/>
              </p:ext>
            </p:extLst>
          </p:nvPr>
        </p:nvGraphicFramePr>
        <p:xfrm>
          <a:off x="5180262" y="2422109"/>
          <a:ext cx="400050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Точечный рисунок" r:id="rId5" imgW="657317" imgH="514422" progId="Paint.Picture">
                  <p:embed/>
                </p:oleObj>
              </mc:Choice>
              <mc:Fallback>
                <p:oleObj name="Точечный рисунок" r:id="rId5" imgW="657317" imgH="514422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10954" t="13997" r="16431" b="13997"/>
                      <a:stretch>
                        <a:fillRect/>
                      </a:stretch>
                    </p:blipFill>
                    <p:spPr bwMode="auto">
                      <a:xfrm>
                        <a:off x="5180262" y="2422109"/>
                        <a:ext cx="400050" cy="40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8" name="Text Box 7"/>
          <p:cNvSpPr txBox="1">
            <a:spLocks noChangeArrowheads="1"/>
          </p:cNvSpPr>
          <p:nvPr/>
        </p:nvSpPr>
        <p:spPr bwMode="auto">
          <a:xfrm>
            <a:off x="367132" y="1688768"/>
            <a:ext cx="142875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49263" eaLnBrk="0" fontAlgn="base" hangingPunct="0">
              <a:lnSpc>
                <a:spcPct val="2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49263" eaLnBrk="0" fontAlgn="base" hangingPunct="0">
              <a:lnSpc>
                <a:spcPct val="2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49263" eaLnBrk="0" fontAlgn="base" hangingPunct="0">
              <a:lnSpc>
                <a:spcPct val="2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49263" eaLnBrk="0" fontAlgn="base" hangingPunct="0">
              <a:lnSpc>
                <a:spcPct val="2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</a:pPr>
            <a:r>
              <a:rPr lang="ru-RU" altLang="ru-RU" dirty="0">
                <a:solidFill>
                  <a:schemeClr val="tx1"/>
                </a:solidFill>
              </a:rPr>
              <a:t>Ситуация жертвы</a:t>
            </a:r>
          </a:p>
        </p:txBody>
      </p:sp>
      <p:sp>
        <p:nvSpPr>
          <p:cNvPr id="2059" name="Text Box 8"/>
          <p:cNvSpPr txBox="1">
            <a:spLocks noChangeArrowheads="1"/>
          </p:cNvSpPr>
          <p:nvPr/>
        </p:nvSpPr>
        <p:spPr bwMode="auto">
          <a:xfrm>
            <a:off x="4473854" y="1675300"/>
            <a:ext cx="21717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49263" eaLnBrk="0" fontAlgn="base" hangingPunct="0">
              <a:lnSpc>
                <a:spcPct val="2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49263" eaLnBrk="0" fontAlgn="base" hangingPunct="0">
              <a:lnSpc>
                <a:spcPct val="2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49263" eaLnBrk="0" fontAlgn="base" hangingPunct="0">
              <a:lnSpc>
                <a:spcPct val="2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49263" eaLnBrk="0" fontAlgn="base" hangingPunct="0">
              <a:lnSpc>
                <a:spcPct val="2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</a:pPr>
            <a:r>
              <a:rPr lang="ru-RU" altLang="ru-RU" dirty="0">
                <a:solidFill>
                  <a:schemeClr val="tx1"/>
                </a:solidFill>
              </a:rPr>
              <a:t>Ситуация правонарушителя</a:t>
            </a:r>
          </a:p>
        </p:txBody>
      </p:sp>
      <p:sp>
        <p:nvSpPr>
          <p:cNvPr id="2060" name="Arc 9"/>
          <p:cNvSpPr>
            <a:spLocks/>
          </p:cNvSpPr>
          <p:nvPr/>
        </p:nvSpPr>
        <p:spPr bwMode="auto">
          <a:xfrm rot="11208716" flipH="1" flipV="1">
            <a:off x="1254324" y="2977239"/>
            <a:ext cx="784622" cy="1143000"/>
          </a:xfrm>
          <a:custGeom>
            <a:avLst/>
            <a:gdLst>
              <a:gd name="T0" fmla="*/ 0 w 13459"/>
              <a:gd name="T1" fmla="*/ 0 h 21600"/>
              <a:gd name="T2" fmla="*/ 2147483647 w 13459"/>
              <a:gd name="T3" fmla="*/ 2147483647 h 21600"/>
              <a:gd name="T4" fmla="*/ 0 w 13459"/>
              <a:gd name="T5" fmla="*/ 2147483647 h 21600"/>
              <a:gd name="T6" fmla="*/ 0 60000 65536"/>
              <a:gd name="T7" fmla="*/ 0 60000 65536"/>
              <a:gd name="T8" fmla="*/ 0 60000 65536"/>
              <a:gd name="T9" fmla="*/ 0 w 13459"/>
              <a:gd name="T10" fmla="*/ 0 h 21600"/>
              <a:gd name="T11" fmla="*/ 13459 w 13459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3459" h="21600" fill="none" extrusionOk="0">
                <a:moveTo>
                  <a:pt x="-1" y="0"/>
                </a:moveTo>
                <a:cubicBezTo>
                  <a:pt x="4889" y="0"/>
                  <a:pt x="9634" y="1659"/>
                  <a:pt x="13459" y="4705"/>
                </a:cubicBezTo>
              </a:path>
              <a:path w="13459" h="21600" stroke="0" extrusionOk="0">
                <a:moveTo>
                  <a:pt x="-1" y="0"/>
                </a:moveTo>
                <a:cubicBezTo>
                  <a:pt x="4889" y="0"/>
                  <a:pt x="9634" y="1659"/>
                  <a:pt x="13459" y="4705"/>
                </a:cubicBezTo>
                <a:lnTo>
                  <a:pt x="0" y="21600"/>
                </a:lnTo>
                <a:close/>
              </a:path>
            </a:pathLst>
          </a:custGeom>
          <a:noFill/>
          <a:ln w="12700" cap="sq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49263" eaLnBrk="0" fontAlgn="base" hangingPunct="0">
              <a:lnSpc>
                <a:spcPct val="2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49263" eaLnBrk="0" fontAlgn="base" hangingPunct="0">
              <a:lnSpc>
                <a:spcPct val="2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49263" eaLnBrk="0" fontAlgn="base" hangingPunct="0">
              <a:lnSpc>
                <a:spcPct val="2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49263" eaLnBrk="0" fontAlgn="base" hangingPunct="0">
              <a:lnSpc>
                <a:spcPct val="2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>
              <a:solidFill>
                <a:schemeClr val="tx1"/>
              </a:solidFill>
            </a:endParaRPr>
          </a:p>
        </p:txBody>
      </p:sp>
      <p:sp>
        <p:nvSpPr>
          <p:cNvPr id="2061" name="Arc 10"/>
          <p:cNvSpPr>
            <a:spLocks/>
          </p:cNvSpPr>
          <p:nvPr/>
        </p:nvSpPr>
        <p:spPr bwMode="auto">
          <a:xfrm rot="5490558" flipH="1" flipV="1">
            <a:off x="4194332" y="3054082"/>
            <a:ext cx="1257300" cy="902494"/>
          </a:xfrm>
          <a:custGeom>
            <a:avLst/>
            <a:gdLst>
              <a:gd name="T0" fmla="*/ 2147483647 w 21600"/>
              <a:gd name="T1" fmla="*/ 0 h 16235"/>
              <a:gd name="T2" fmla="*/ 2147483647 w 21600"/>
              <a:gd name="T3" fmla="*/ 2147483647 h 16235"/>
              <a:gd name="T4" fmla="*/ 0 w 21600"/>
              <a:gd name="T5" fmla="*/ 2147483647 h 16235"/>
              <a:gd name="T6" fmla="*/ 0 60000 65536"/>
              <a:gd name="T7" fmla="*/ 0 60000 65536"/>
              <a:gd name="T8" fmla="*/ 0 60000 65536"/>
              <a:gd name="T9" fmla="*/ 0 w 21600"/>
              <a:gd name="T10" fmla="*/ 0 h 16235"/>
              <a:gd name="T11" fmla="*/ 21600 w 21600"/>
              <a:gd name="T12" fmla="*/ 16235 h 1623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16235" fill="none" extrusionOk="0">
                <a:moveTo>
                  <a:pt x="14247" y="-1"/>
                </a:moveTo>
                <a:cubicBezTo>
                  <a:pt x="18920" y="4101"/>
                  <a:pt x="21600" y="10017"/>
                  <a:pt x="21600" y="16235"/>
                </a:cubicBezTo>
              </a:path>
              <a:path w="21600" h="16235" stroke="0" extrusionOk="0">
                <a:moveTo>
                  <a:pt x="14247" y="-1"/>
                </a:moveTo>
                <a:cubicBezTo>
                  <a:pt x="18920" y="4101"/>
                  <a:pt x="21600" y="10017"/>
                  <a:pt x="21600" y="16235"/>
                </a:cubicBezTo>
                <a:lnTo>
                  <a:pt x="0" y="16235"/>
                </a:lnTo>
                <a:close/>
              </a:path>
            </a:pathLst>
          </a:custGeom>
          <a:noFill/>
          <a:ln w="12700" cap="sq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eaVert" wrap="none" anchor="ctr"/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49263" eaLnBrk="0" fontAlgn="base" hangingPunct="0">
              <a:lnSpc>
                <a:spcPct val="2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49263" eaLnBrk="0" fontAlgn="base" hangingPunct="0">
              <a:lnSpc>
                <a:spcPct val="2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49263" eaLnBrk="0" fontAlgn="base" hangingPunct="0">
              <a:lnSpc>
                <a:spcPct val="2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49263" eaLnBrk="0" fontAlgn="base" hangingPunct="0">
              <a:lnSpc>
                <a:spcPct val="2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205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717738"/>
              </p:ext>
            </p:extLst>
          </p:nvPr>
        </p:nvGraphicFramePr>
        <p:xfrm>
          <a:off x="1795882" y="5056966"/>
          <a:ext cx="400050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Точечный рисунок" r:id="rId6" imgW="657317" imgH="514422" progId="Paint.Picture">
                  <p:embed/>
                </p:oleObj>
              </mc:Choice>
              <mc:Fallback>
                <p:oleObj name="Точечный рисунок" r:id="rId6" imgW="657317" imgH="514422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10954" t="13997" r="16431" b="13997"/>
                      <a:stretch>
                        <a:fillRect/>
                      </a:stretch>
                    </p:blipFill>
                    <p:spPr bwMode="auto">
                      <a:xfrm>
                        <a:off x="1795882" y="5056966"/>
                        <a:ext cx="400050" cy="40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3990066"/>
              </p:ext>
            </p:extLst>
          </p:nvPr>
        </p:nvGraphicFramePr>
        <p:xfrm>
          <a:off x="4510570" y="5031597"/>
          <a:ext cx="400050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Точечный рисунок" r:id="rId7" imgW="657317" imgH="514422" progId="Paint.Picture">
                  <p:embed/>
                </p:oleObj>
              </mc:Choice>
              <mc:Fallback>
                <p:oleObj name="Точечный рисунок" r:id="rId7" imgW="657317" imgH="514422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10954" t="13997" r="16431" b="13997"/>
                      <a:stretch>
                        <a:fillRect/>
                      </a:stretch>
                    </p:blipFill>
                    <p:spPr bwMode="auto">
                      <a:xfrm>
                        <a:off x="4510570" y="5031597"/>
                        <a:ext cx="400050" cy="40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62" name="Line 13"/>
          <p:cNvSpPr>
            <a:spLocks noChangeShapeType="1"/>
          </p:cNvSpPr>
          <p:nvPr/>
        </p:nvSpPr>
        <p:spPr bwMode="auto">
          <a:xfrm>
            <a:off x="2661047" y="5004048"/>
            <a:ext cx="1428750" cy="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063" name="Line 14"/>
          <p:cNvSpPr>
            <a:spLocks noChangeShapeType="1"/>
          </p:cNvSpPr>
          <p:nvPr/>
        </p:nvSpPr>
        <p:spPr bwMode="auto">
          <a:xfrm flipH="1">
            <a:off x="2603897" y="5519281"/>
            <a:ext cx="1543050" cy="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064" name="Text Box 15"/>
          <p:cNvSpPr txBox="1">
            <a:spLocks noChangeArrowheads="1"/>
          </p:cNvSpPr>
          <p:nvPr/>
        </p:nvSpPr>
        <p:spPr bwMode="auto">
          <a:xfrm>
            <a:off x="2302380" y="3003663"/>
            <a:ext cx="211455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49263" eaLnBrk="0" fontAlgn="base" hangingPunct="0">
              <a:lnSpc>
                <a:spcPct val="2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49263" eaLnBrk="0" fontAlgn="base" hangingPunct="0">
              <a:lnSpc>
                <a:spcPct val="2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49263" eaLnBrk="0" fontAlgn="base" hangingPunct="0">
              <a:lnSpc>
                <a:spcPct val="2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49263" eaLnBrk="0" fontAlgn="base" hangingPunct="0">
              <a:lnSpc>
                <a:spcPct val="2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</a:pPr>
            <a:r>
              <a:rPr lang="ru-RU" altLang="ru-RU" dirty="0">
                <a:solidFill>
                  <a:schemeClr val="tx1"/>
                </a:solidFill>
              </a:rPr>
              <a:t>Индивидуальные встречи</a:t>
            </a:r>
          </a:p>
        </p:txBody>
      </p:sp>
      <p:graphicFrame>
        <p:nvGraphicFramePr>
          <p:cNvPr id="2054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2924074"/>
              </p:ext>
            </p:extLst>
          </p:nvPr>
        </p:nvGraphicFramePr>
        <p:xfrm>
          <a:off x="2975372" y="1600718"/>
          <a:ext cx="400050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Точечный рисунок" r:id="rId8" imgW="657317" imgH="514422" progId="Paint.Picture">
                  <p:embed/>
                </p:oleObj>
              </mc:Choice>
              <mc:Fallback>
                <p:oleObj name="Точечный рисунок" r:id="rId8" imgW="657317" imgH="514422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10954" t="13997" r="16431" b="13997"/>
                      <a:stretch>
                        <a:fillRect/>
                      </a:stretch>
                    </p:blipFill>
                    <p:spPr bwMode="auto">
                      <a:xfrm>
                        <a:off x="2975372" y="1600718"/>
                        <a:ext cx="400050" cy="514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65" name="Text Box 17"/>
          <p:cNvSpPr txBox="1">
            <a:spLocks noChangeArrowheads="1"/>
          </p:cNvSpPr>
          <p:nvPr/>
        </p:nvSpPr>
        <p:spPr bwMode="auto">
          <a:xfrm>
            <a:off x="2016630" y="2169555"/>
            <a:ext cx="24003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49263" eaLnBrk="0" fontAlgn="base" hangingPunct="0">
              <a:lnSpc>
                <a:spcPct val="2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49263" eaLnBrk="0" fontAlgn="base" hangingPunct="0">
              <a:lnSpc>
                <a:spcPct val="2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49263" eaLnBrk="0" fontAlgn="base" hangingPunct="0">
              <a:lnSpc>
                <a:spcPct val="2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49263" eaLnBrk="0" fontAlgn="base" hangingPunct="0">
              <a:lnSpc>
                <a:spcPct val="2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dirty="0">
                <a:solidFill>
                  <a:schemeClr val="tx1"/>
                </a:solidFill>
              </a:rPr>
              <a:t>Ведущий (медиатор</a:t>
            </a:r>
            <a:r>
              <a:rPr lang="ru-RU" altLang="ru-RU" dirty="0">
                <a:solidFill>
                  <a:srgbClr val="969696"/>
                </a:solidFill>
              </a:rPr>
              <a:t>)</a:t>
            </a:r>
            <a:endParaRPr lang="ru-RU" altLang="ru-RU" dirty="0"/>
          </a:p>
        </p:txBody>
      </p:sp>
      <p:sp>
        <p:nvSpPr>
          <p:cNvPr id="2066" name="Text Box 19"/>
          <p:cNvSpPr txBox="1">
            <a:spLocks noChangeArrowheads="1"/>
          </p:cNvSpPr>
          <p:nvPr/>
        </p:nvSpPr>
        <p:spPr bwMode="auto">
          <a:xfrm>
            <a:off x="2927457" y="5149949"/>
            <a:ext cx="116233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49263" eaLnBrk="0" fontAlgn="base" hangingPunct="0">
              <a:lnSpc>
                <a:spcPct val="2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49263" eaLnBrk="0" fontAlgn="base" hangingPunct="0">
              <a:lnSpc>
                <a:spcPct val="2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49263" eaLnBrk="0" fontAlgn="base" hangingPunct="0">
              <a:lnSpc>
                <a:spcPct val="2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49263" eaLnBrk="0" fontAlgn="base" hangingPunct="0">
              <a:lnSpc>
                <a:spcPct val="2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>
                <a:solidFill>
                  <a:schemeClr val="tx1"/>
                </a:solidFill>
              </a:rPr>
              <a:t>Диалог</a:t>
            </a:r>
          </a:p>
        </p:txBody>
      </p:sp>
      <p:sp>
        <p:nvSpPr>
          <p:cNvPr id="2067" name="Line 20"/>
          <p:cNvSpPr>
            <a:spLocks noChangeShapeType="1"/>
          </p:cNvSpPr>
          <p:nvPr/>
        </p:nvSpPr>
        <p:spPr bwMode="auto">
          <a:xfrm>
            <a:off x="3402163" y="5652120"/>
            <a:ext cx="0" cy="270272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173981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6772" y="467544"/>
            <a:ext cx="2196244" cy="504056"/>
          </a:xfrm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ru-RU" sz="1800" b="1" dirty="0">
                <a:solidFill>
                  <a:schemeClr val="tx1"/>
                </a:solidFill>
                <a:latin typeface="+mn-lt"/>
              </a:rPr>
              <a:t>Направления:</a:t>
            </a:r>
            <a:endParaRPr lang="ru-RU" sz="18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88640" y="1295636"/>
            <a:ext cx="4320480" cy="2359093"/>
          </a:xfrm>
        </p:spPr>
        <p:txBody>
          <a:bodyPr>
            <a:normAutofit fontScale="92500"/>
          </a:bodyPr>
          <a:lstStyle/>
          <a:p>
            <a:r>
              <a:rPr lang="ru-RU" sz="2400" dirty="0" smtClean="0"/>
              <a:t>создание психологического комфорта всем учащимся, оказавшимся в конфликтной ситуации;</a:t>
            </a:r>
          </a:p>
          <a:p>
            <a:r>
              <a:rPr lang="ru-RU" sz="2400" dirty="0" smtClean="0"/>
              <a:t>предупреждение повторных правонарушений.</a:t>
            </a:r>
          </a:p>
          <a:p>
            <a:endParaRPr lang="ru-RU" dirty="0"/>
          </a:p>
        </p:txBody>
      </p:sp>
      <p:pic>
        <p:nvPicPr>
          <p:cNvPr id="4" name="Рисунок 3" descr="Картинка 1 из 1234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49080" y="161094"/>
            <a:ext cx="1188132" cy="10269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3050958" y="3869922"/>
            <a:ext cx="3024336" cy="346249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>
                <a:ea typeface="Calibri" pitchFamily="34" charset="0"/>
                <a:cs typeface="Times New Roman" pitchFamily="18" charset="0"/>
              </a:rPr>
              <a:t>Опирается на принципы: </a:t>
            </a:r>
            <a:endParaRPr lang="ru-RU" dirty="0">
              <a:cs typeface="Arial" pitchFamily="34" charset="0"/>
            </a:endParaRPr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3266982" y="4193958"/>
            <a:ext cx="2646294" cy="9002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defTabSz="68580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ru-RU" dirty="0">
                <a:ea typeface="Calibri" pitchFamily="34" charset="0"/>
                <a:cs typeface="Times New Roman" pitchFamily="18" charset="0"/>
              </a:rPr>
              <a:t>добровольности;</a:t>
            </a:r>
            <a:endParaRPr lang="ru-RU" dirty="0">
              <a:cs typeface="Arial" pitchFamily="34" charset="0"/>
            </a:endParaRPr>
          </a:p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ea typeface="Calibri" pitchFamily="34" charset="0"/>
                <a:cs typeface="Times New Roman" pitchFamily="18" charset="0"/>
              </a:rPr>
              <a:t>•конфиденциальности</a:t>
            </a:r>
            <a:r>
              <a:rPr lang="ru-RU" dirty="0">
                <a:ea typeface="Calibri" pitchFamily="34" charset="0"/>
                <a:cs typeface="Times New Roman" pitchFamily="18" charset="0"/>
              </a:rPr>
              <a:t>;</a:t>
            </a:r>
            <a:endParaRPr lang="ru-RU" dirty="0">
              <a:cs typeface="Arial" pitchFamily="34" charset="0"/>
            </a:endParaRPr>
          </a:p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>
                <a:ea typeface="Calibri" pitchFamily="34" charset="0"/>
                <a:cs typeface="Times New Roman" pitchFamily="18" charset="0"/>
              </a:rPr>
              <a:t>• нейтральности.</a:t>
            </a:r>
            <a:endParaRPr lang="ru-RU" dirty="0">
              <a:cs typeface="Arial" pitchFamily="34" charset="0"/>
            </a:endParaRPr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188640" y="5241916"/>
            <a:ext cx="5292588" cy="623248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>
                <a:ea typeface="Calibri" pitchFamily="34" charset="0"/>
                <a:cs typeface="Times New Roman" pitchFamily="18" charset="0"/>
              </a:rPr>
              <a:t>Программа примирения концентрируется на:</a:t>
            </a:r>
            <a:endParaRPr lang="ru-RU" b="1" dirty="0">
              <a:cs typeface="Arial" pitchFamily="34" charset="0"/>
            </a:endParaRP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188640" y="5857871"/>
            <a:ext cx="5976664" cy="19159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defTabSz="68580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2000" dirty="0">
                <a:ea typeface="Calibri" pitchFamily="34" charset="0"/>
                <a:cs typeface="Times New Roman" pitchFamily="18" charset="0"/>
              </a:rPr>
              <a:t>примирении сторон;</a:t>
            </a:r>
            <a:endParaRPr lang="ru-RU" sz="2000" dirty="0">
              <a:cs typeface="Arial" pitchFamily="34" charset="0"/>
            </a:endParaRPr>
          </a:p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2000" dirty="0">
                <a:ea typeface="Calibri" pitchFamily="34" charset="0"/>
                <a:cs typeface="Times New Roman" pitchFamily="18" charset="0"/>
              </a:rPr>
              <a:t>возмещении ущерба самим нарушителем;</a:t>
            </a:r>
            <a:endParaRPr lang="ru-RU" sz="2000" dirty="0">
              <a:cs typeface="Arial" pitchFamily="34" charset="0"/>
            </a:endParaRPr>
          </a:p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2000" dirty="0">
                <a:ea typeface="Calibri" pitchFamily="34" charset="0"/>
                <a:cs typeface="Times New Roman" pitchFamily="18" charset="0"/>
              </a:rPr>
              <a:t>активное участие сторон в разрешении ситуации;</a:t>
            </a:r>
            <a:endParaRPr lang="ru-RU" sz="2000" dirty="0">
              <a:cs typeface="Arial" pitchFamily="34" charset="0"/>
            </a:endParaRPr>
          </a:p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2000" dirty="0">
                <a:ea typeface="Calibri" pitchFamily="34" charset="0"/>
                <a:cs typeface="Times New Roman" pitchFamily="18" charset="0"/>
              </a:rPr>
              <a:t>включение сообщества в нормализацию отношений.</a:t>
            </a:r>
            <a:endParaRPr lang="ru-RU" sz="2000" dirty="0">
              <a:cs typeface="Arial" pitchFamily="34" charset="0"/>
            </a:endParaRPr>
          </a:p>
        </p:txBody>
      </p:sp>
      <p:pic>
        <p:nvPicPr>
          <p:cNvPr id="10" name="Рисунок 9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0688" y="3491880"/>
            <a:ext cx="1872208" cy="1620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" dur="3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8" dur="3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94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94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94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94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94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3" dur="3000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  <p:bldP spid="19457" grpId="0" animBg="1"/>
      <p:bldP spid="19458" grpId="0"/>
      <p:bldP spid="19459" grpId="0" animBg="1"/>
      <p:bldP spid="1946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754369583"/>
              </p:ext>
            </p:extLst>
          </p:nvPr>
        </p:nvGraphicFramePr>
        <p:xfrm>
          <a:off x="0" y="395536"/>
          <a:ext cx="6507342" cy="77768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8457" y="1979712"/>
            <a:ext cx="4760786" cy="6120680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преодоление враждебности между сторонами; </a:t>
            </a:r>
          </a:p>
          <a:p>
            <a:pPr>
              <a:buNone/>
            </a:pPr>
            <a:endParaRPr lang="ru-RU" sz="2400" dirty="0" smtClean="0"/>
          </a:p>
          <a:p>
            <a:r>
              <a:rPr lang="ru-RU" sz="2400" dirty="0" smtClean="0"/>
              <a:t>участие самих сторон в конструктивном разрешении ситуации.</a:t>
            </a:r>
          </a:p>
          <a:p>
            <a:pPr>
              <a:buNone/>
            </a:pPr>
            <a:endParaRPr lang="ru-RU" sz="2400" dirty="0" smtClean="0"/>
          </a:p>
          <a:p>
            <a:r>
              <a:rPr lang="ru-RU" sz="2400" dirty="0" smtClean="0"/>
              <a:t>Встречи участников конфликта, организуемые ведущим </a:t>
            </a:r>
            <a:r>
              <a:rPr lang="ru-RU" sz="2400" b="1" dirty="0" smtClean="0"/>
              <a:t>(</a:t>
            </a:r>
            <a:r>
              <a:rPr lang="ru-RU" sz="2400" b="1" i="1" dirty="0" smtClean="0"/>
              <a:t>медиатором,</a:t>
            </a:r>
            <a:r>
              <a:rPr lang="ru-RU" sz="2400" b="1" dirty="0" smtClean="0"/>
              <a:t> </a:t>
            </a:r>
            <a:r>
              <a:rPr lang="ru-RU" sz="2400" b="1" i="1" dirty="0" smtClean="0"/>
              <a:t>нейтральным посредником</a:t>
            </a:r>
            <a:r>
              <a:rPr lang="ru-RU" sz="2400" b="1" dirty="0" smtClean="0"/>
              <a:t>) за «столом переговоров», называются </a:t>
            </a:r>
            <a:r>
              <a:rPr lang="ru-RU" sz="2400" b="1" i="1" dirty="0" smtClean="0"/>
              <a:t>программой примирения</a:t>
            </a:r>
            <a:r>
              <a:rPr lang="ru-RU" sz="2400" b="1" dirty="0" smtClean="0"/>
              <a:t>.</a:t>
            </a:r>
          </a:p>
          <a:p>
            <a:endParaRPr lang="ru-RU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28457" y="-19962"/>
            <a:ext cx="4968552" cy="15465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r>
              <a:rPr lang="ru-RU" sz="3200" b="1" dirty="0">
                <a:ea typeface="Times New Roman" pitchFamily="18" charset="0"/>
                <a:cs typeface="Arial" pitchFamily="34" charset="0"/>
              </a:rPr>
              <a:t>Важным </a:t>
            </a:r>
            <a:r>
              <a:rPr lang="ru-RU" sz="3200" b="1" i="1" dirty="0">
                <a:ea typeface="Times New Roman" pitchFamily="18" charset="0"/>
                <a:cs typeface="Arial" pitchFamily="34" charset="0"/>
              </a:rPr>
              <a:t>результатом</a:t>
            </a:r>
            <a:r>
              <a:rPr lang="ru-RU" sz="3200" b="1" dirty="0">
                <a:ea typeface="Times New Roman" pitchFamily="18" charset="0"/>
                <a:cs typeface="Arial" pitchFamily="34" charset="0"/>
              </a:rPr>
              <a:t> разрешения конфликта является:</a:t>
            </a:r>
            <a:endParaRPr lang="ru-RU" sz="3200" b="1" dirty="0">
              <a:cs typeface="Arial" pitchFamily="34" charset="0"/>
            </a:endParaRPr>
          </a:p>
        </p:txBody>
      </p:sp>
      <p:pic>
        <p:nvPicPr>
          <p:cNvPr id="5" name="Рисунок 4" descr="http://im4-tub-ru.yandex.net/i?id=556989135-07-72&amp;n=2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89241" y="6138174"/>
            <a:ext cx="1060043" cy="810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02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2706" y="2411760"/>
            <a:ext cx="5616624" cy="972108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sz="2700" b="1" dirty="0">
                <a:solidFill>
                  <a:srgbClr val="FF0000"/>
                </a:solidFill>
                <a:latin typeface="+mn-lt"/>
              </a:rPr>
              <a:t>Что такое Служба примирения?</a:t>
            </a:r>
            <a:r>
              <a:rPr lang="ru-RU" dirty="0" smtClean="0">
                <a:solidFill>
                  <a:srgbClr val="FF0000"/>
                </a:solidFill>
                <a:latin typeface="+mn-lt"/>
              </a:rPr>
              <a:t/>
            </a:r>
            <a:br>
              <a:rPr lang="ru-RU" dirty="0" smtClean="0">
                <a:solidFill>
                  <a:srgbClr val="FF0000"/>
                </a:solidFill>
                <a:latin typeface="+mn-lt"/>
              </a:rPr>
            </a:br>
            <a:endParaRPr lang="ru-RU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04664" y="251520"/>
            <a:ext cx="6172200" cy="7560840"/>
          </a:xfrm>
          <a:blipFill>
            <a:blip r:embed="rId2" cstate="print"/>
            <a:tile tx="0" ty="0" sx="100000" sy="100000" flip="none" algn="tl"/>
          </a:blipFill>
        </p:spPr>
        <p:txBody>
          <a:bodyPr>
            <a:noAutofit/>
          </a:bodyPr>
          <a:lstStyle/>
          <a:p>
            <a:r>
              <a:rPr lang="ru-RU" sz="2400" b="1" i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Школьная служба примирения – это команда взрослых и подростков</a:t>
            </a:r>
            <a:r>
              <a:rPr lang="ru-RU" sz="2400" dirty="0"/>
              <a:t>, которая стремится:</a:t>
            </a:r>
          </a:p>
          <a:p>
            <a:pPr lvl="0"/>
            <a:r>
              <a:rPr lang="ru-RU" sz="2000" dirty="0" smtClean="0"/>
              <a:t>при конфликте снизить административные, карательные воздействия и манипуляции подростков и перевести их в конструктивную коммуникацию;</a:t>
            </a:r>
          </a:p>
          <a:p>
            <a:pPr lvl="0"/>
            <a:r>
              <a:rPr lang="ru-RU" sz="2000" dirty="0" smtClean="0"/>
              <a:t>реализовать совместную (детей и взрослых) деятельность по улучшению школы как элемента самоуправления, переустраивающей существующий тип управления;</a:t>
            </a:r>
          </a:p>
          <a:p>
            <a:pPr lvl="0"/>
            <a:r>
              <a:rPr lang="ru-RU" sz="2000" dirty="0" smtClean="0"/>
              <a:t>включать подростков во взрослую деятельность: участие в значимом для образования России инновационном проекте;</a:t>
            </a:r>
          </a:p>
          <a:p>
            <a:pPr lvl="0"/>
            <a:r>
              <a:rPr lang="ru-RU" sz="2000" dirty="0" smtClean="0"/>
              <a:t>строить процесс воспитания на основе коммуникации и взаимопонимания, обращаться к таким ценностям как справедливость и ответственность;</a:t>
            </a:r>
          </a:p>
          <a:p>
            <a:pPr lvl="0"/>
            <a:r>
              <a:rPr lang="ru-RU" sz="2000" dirty="0" smtClean="0"/>
              <a:t>дать возможность существующим в школе сообществам понять друг друга и увидеть в каждом человека, исходя из личностных, а не ролевых отношений.</a:t>
            </a:r>
          </a:p>
          <a:p>
            <a:endParaRPr lang="ru-RU" sz="2800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0658" y="2141730"/>
            <a:ext cx="3618402" cy="1458162"/>
          </a:xfrm>
        </p:spPr>
        <p:txBody>
          <a:bodyPr>
            <a:normAutofit fontScale="90000"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27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/>
            </a:r>
            <a:br>
              <a:rPr lang="ru-RU" sz="27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</a:br>
            <a:r>
              <a:rPr lang="ru-RU" sz="27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/>
            </a:r>
            <a:br>
              <a:rPr lang="ru-RU" sz="27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</a:br>
            <a:r>
              <a:rPr lang="ru-RU" sz="27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/>
            </a:r>
            <a:br>
              <a:rPr lang="ru-RU" sz="27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</a:br>
            <a:r>
              <a:rPr lang="ru-RU" sz="27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/>
            </a:r>
            <a:br>
              <a:rPr lang="ru-RU" sz="27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</a:br>
            <a:r>
              <a:rPr lang="ru-RU" sz="27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/>
            </a:r>
            <a:br>
              <a:rPr lang="ru-RU" sz="27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</a:br>
            <a:r>
              <a:rPr lang="ru-RU" sz="27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/>
            </a:r>
            <a:br>
              <a:rPr lang="ru-RU" sz="27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</a:br>
            <a:r>
              <a:rPr lang="ru-RU" sz="27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/>
            </a:r>
            <a:br>
              <a:rPr lang="ru-RU" sz="27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</a:br>
            <a:r>
              <a:rPr lang="ru-RU" sz="27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/>
            </a:r>
            <a:br>
              <a:rPr lang="ru-RU" sz="27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</a:br>
            <a:r>
              <a:rPr lang="ru-RU" sz="27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/>
            </a:r>
            <a:br>
              <a:rPr lang="ru-RU" sz="27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</a:br>
            <a:r>
              <a:rPr lang="ru-RU" sz="27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/>
            </a:r>
            <a:br>
              <a:rPr lang="ru-RU" sz="27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</a:br>
            <a:r>
              <a:rPr lang="ru-RU" sz="27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/>
            </a:r>
            <a:br>
              <a:rPr lang="ru-RU" sz="27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</a:br>
            <a:r>
              <a:rPr lang="ru-RU" sz="27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/>
            </a:r>
            <a:br>
              <a:rPr lang="ru-RU" sz="27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</a:br>
            <a:r>
              <a:rPr lang="ru-RU" sz="27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/>
            </a:r>
            <a:br>
              <a:rPr lang="ru-RU" sz="27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</a:br>
            <a:r>
              <a:rPr lang="ru-RU" sz="27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/>
            </a:r>
            <a:br>
              <a:rPr lang="ru-RU" sz="27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</a:br>
            <a:r>
              <a:rPr lang="ru-RU" sz="27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/>
            </a:r>
            <a:br>
              <a:rPr lang="ru-RU" sz="27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</a:br>
            <a:r>
              <a:rPr lang="ru-RU" sz="27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/>
            </a:r>
            <a:br>
              <a:rPr lang="ru-RU" sz="27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</a:br>
            <a:r>
              <a:rPr lang="ru-RU" sz="2325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</a:rPr>
              <a:t>Зачем нужны школьные службы примирения?</a:t>
            </a:r>
            <a:r>
              <a:rPr lang="ru-RU" sz="2325" b="1" cap="all" dirty="0">
                <a:ln w="0"/>
                <a:solidFill>
                  <a:schemeClr val="tx1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</a:rPr>
              <a:t/>
            </a:r>
            <a:br>
              <a:rPr lang="ru-RU" sz="2325" b="1" cap="all" dirty="0">
                <a:ln w="0"/>
                <a:solidFill>
                  <a:schemeClr val="tx1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</a:rPr>
            </a:br>
            <a:endParaRPr lang="ru-RU" sz="2325" b="1" cap="all" dirty="0">
              <a:ln w="0"/>
              <a:solidFill>
                <a:schemeClr val="tx1"/>
              </a:solidFill>
              <a:effectLst>
                <a:reflection blurRad="12700" stA="50000" endPos="50000" dist="5000" dir="5400000" sy="-100000" rotWithShape="0"/>
              </a:effectLst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42646" y="467544"/>
            <a:ext cx="5490610" cy="626217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sz="2800" dirty="0" smtClean="0"/>
              <a:t>Все подростки время от времени (а дети «группы риска» чаще) вовлекаются в конфликты, становятся правонарушителями или жертвами. Административное и уголовное наказание не работает с причинами конфликтов и с чувствами конфликтующих. </a:t>
            </a:r>
            <a:r>
              <a:rPr lang="ru-RU" sz="2800" i="1" u="sng" dirty="0" smtClean="0"/>
              <a:t>Восстановительный подход</a:t>
            </a:r>
            <a:r>
              <a:rPr lang="ru-RU" sz="2800" u="sng" dirty="0" smtClean="0"/>
              <a:t> к разрешению конфликтов </a:t>
            </a:r>
            <a:r>
              <a:rPr lang="ru-RU" sz="2800" i="1" u="sng" dirty="0" smtClean="0"/>
              <a:t>позволяет подросткам</a:t>
            </a:r>
            <a:r>
              <a:rPr lang="ru-RU" sz="2800" u="sng" dirty="0" smtClean="0"/>
              <a:t>, избавиться от обиды, ненависти и других негативных переживаний,</a:t>
            </a:r>
            <a:r>
              <a:rPr lang="ru-RU" sz="2800" i="1" u="sng" dirty="0" smtClean="0"/>
              <a:t> самостоятельно разрешить ситуацию</a:t>
            </a:r>
            <a:r>
              <a:rPr lang="ru-RU" sz="2800" u="sng" dirty="0" smtClean="0"/>
              <a:t> (возместить ущерб), избежать повторения подобного в будущем.</a:t>
            </a:r>
          </a:p>
          <a:p>
            <a:endParaRPr lang="ru-RU" dirty="0"/>
          </a:p>
        </p:txBody>
      </p:sp>
      <p:pic>
        <p:nvPicPr>
          <p:cNvPr id="4" name="Рисунок 3" descr="http://im4-tub-ru.yandex.net/i?id=556989135-07-72&amp;n=2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89040" y="6444208"/>
            <a:ext cx="1584176" cy="124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310</TotalTime>
  <Words>755</Words>
  <Application>Microsoft Office PowerPoint</Application>
  <PresentationFormat>Экран (4:3)</PresentationFormat>
  <Paragraphs>97</Paragraphs>
  <Slides>15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3" baseType="lpstr">
      <vt:lpstr>Arial</vt:lpstr>
      <vt:lpstr>Arial Black</vt:lpstr>
      <vt:lpstr>Calibri</vt:lpstr>
      <vt:lpstr>Times New Roman</vt:lpstr>
      <vt:lpstr>Trebuchet MS</vt:lpstr>
      <vt:lpstr>Wingdings 3</vt:lpstr>
      <vt:lpstr>Грань</vt:lpstr>
      <vt:lpstr>Точечный рисунок</vt:lpstr>
      <vt:lpstr>Презентация PowerPoint</vt:lpstr>
      <vt:lpstr>Презентация PowerPoint</vt:lpstr>
      <vt:lpstr>Презентация PowerPoint</vt:lpstr>
      <vt:lpstr>Презентация PowerPoint</vt:lpstr>
      <vt:lpstr>Направления:</vt:lpstr>
      <vt:lpstr>Презентация PowerPoint</vt:lpstr>
      <vt:lpstr>Презентация PowerPoint</vt:lpstr>
      <vt:lpstr>                 Что такое Служба примирения? </vt:lpstr>
      <vt:lpstr>                Зачем нужны школьные службы примирения?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Цильнинская средняя общеобразовательная школа</dc:title>
  <dc:creator>наташа</dc:creator>
  <cp:lastModifiedBy>Дубонос Оксана Александровна</cp:lastModifiedBy>
  <cp:revision>33</cp:revision>
  <dcterms:created xsi:type="dcterms:W3CDTF">2012-10-29T21:50:25Z</dcterms:created>
  <dcterms:modified xsi:type="dcterms:W3CDTF">2014-09-19T08:15:54Z</dcterms:modified>
</cp:coreProperties>
</file>