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4" r:id="rId10"/>
    <p:sldId id="265" r:id="rId11"/>
    <p:sldId id="266" r:id="rId12"/>
    <p:sldId id="267" r:id="rId13"/>
    <p:sldId id="268" r:id="rId14"/>
    <p:sldId id="263" r:id="rId15"/>
    <p:sldId id="270" r:id="rId16"/>
    <p:sldId id="272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99"/>
    <a:srgbClr val="3424A8"/>
    <a:srgbClr val="CCCCFF"/>
    <a:srgbClr val="00CCFF"/>
    <a:srgbClr val="99CCFF"/>
    <a:srgbClr val="F2DB00"/>
    <a:srgbClr val="8A2285"/>
    <a:srgbClr val="D557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1" autoAdjust="0"/>
    <p:restoredTop sz="94660"/>
  </p:normalViewPr>
  <p:slideViewPr>
    <p:cSldViewPr>
      <p:cViewPr varScale="1">
        <p:scale>
          <a:sx n="41" d="100"/>
          <a:sy n="41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3EAFB-4A05-4430-B5D9-3AA56270BDFB}" type="datetimeFigureOut">
              <a:rPr lang="ru-RU" smtClean="0"/>
              <a:t>19.02.2010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0E34A-9CE5-46AD-9EBC-974273BF6F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0E34A-9CE5-46AD-9EBC-974273BF6F2D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57EFC5-EB3C-4184-820C-5D6D892F1207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4199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99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199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99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99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0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0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200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4200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200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200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0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201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01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8AAF3-CCB1-42A7-851B-764753E860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EE9DD-4AFF-45D4-98EC-D37275EC70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9FBB7-F6D6-4378-9DF5-0CC6B7FDEB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18D2-128F-4185-A755-B547B6E6F7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A2F6D-9226-4BA8-99F2-C08093F72B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2FCD4-588C-4CC5-B813-CFA224227B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83A89-3CA9-4C0A-B5F2-2AD7E97AD1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4DBC1-32E9-401D-BD26-D6A763231D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1E4FE-59BF-4B9A-A64E-30A01845B6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2879D-7BAF-4C32-9470-031699C5E5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248F69-811B-4E29-A86C-57C8BEFD264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096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6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097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097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098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098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098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8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8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098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098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098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99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4099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099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9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00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00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00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100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00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0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0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0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0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0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1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1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4101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24075" y="2133600"/>
            <a:ext cx="5256213" cy="2520950"/>
          </a:xfrm>
        </p:spPr>
        <p:txBody>
          <a:bodyPr/>
          <a:lstStyle/>
          <a:p>
            <a: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Конфликт </a:t>
            </a:r>
            <a:b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 способы его решения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6840537" cy="1655763"/>
          </a:xfrm>
        </p:spPr>
        <p:txBody>
          <a:bodyPr/>
          <a:lstStyle/>
          <a:p>
            <a:pPr marL="1117600" indent="-1117600"/>
            <a:r>
              <a:rPr lang="ru-RU" sz="3600">
                <a:solidFill>
                  <a:srgbClr val="003399"/>
                </a:solidFill>
              </a:rPr>
              <a:t>Возникновение конфликтной ситуации</a:t>
            </a:r>
            <a:r>
              <a:rPr lang="ru-RU" sz="3600"/>
              <a:t/>
            </a:r>
            <a:br>
              <a:rPr lang="ru-RU" sz="3600"/>
            </a:br>
            <a:endParaRPr lang="ru-RU" sz="3600"/>
          </a:p>
        </p:txBody>
      </p:sp>
      <p:sp>
        <p:nvSpPr>
          <p:cNvPr id="3379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908175" y="5876925"/>
            <a:ext cx="719138" cy="576263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68313" y="2349500"/>
            <a:ext cx="7848600" cy="1614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	</a:t>
            </a:r>
            <a:r>
              <a:rPr lang="ru-RU" sz="2400"/>
              <a:t>Эта ситуация не сразу опознается людьми, поэтому ее можно назвать «стадией потенциального конфликта». Т.е. конфликт может возникнуть, а может и не возникнуть.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rgbClr val="003399"/>
                </a:solidFill>
              </a:rPr>
              <a:t>Осознание конфликтной ситуации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7696200" cy="3255962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sz="2400"/>
              <a:t>		Когда противоречия становятся осознанными, и противоположная сторона отвечает реальными действиями (поведением), конфликт становится реальностью. Для того чтобы конфликт был осознан, необходим инцидент, т.е. ситуация, при которой  одна из сторон начинает действовать, ущемляя интересы другой стороны. </a:t>
            </a:r>
          </a:p>
        </p:txBody>
      </p:sp>
      <p:sp>
        <p:nvSpPr>
          <p:cNvPr id="3482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979613" y="5734050"/>
            <a:ext cx="720725" cy="647700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rgbClr val="003399"/>
                </a:solidFill>
              </a:rPr>
              <a:t>Переход к конфликтному поведению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28800"/>
            <a:ext cx="8064500" cy="36576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000"/>
              <a:t>		После того как конфликт осознан, стороны переходят к конфликтному поведению, которое направлено на блокирование достижений противоположной стороны, ее стремлений, целей, намерений.</a:t>
            </a:r>
          </a:p>
          <a:p>
            <a:pPr marL="609600" indent="-609600">
              <a:buFontTx/>
              <a:buNone/>
            </a:pPr>
            <a:r>
              <a:rPr lang="ru-RU" sz="2000">
                <a:solidFill>
                  <a:srgbClr val="003399"/>
                </a:solidFill>
              </a:rPr>
              <a:t>Возможные действия участников конфликта:</a:t>
            </a:r>
          </a:p>
          <a:p>
            <a:pPr marL="609600" indent="-609600">
              <a:buFontTx/>
              <a:buAutoNum type="arabicPeriod"/>
            </a:pPr>
            <a:r>
              <a:rPr lang="ru-RU" sz="1800"/>
              <a:t>Характер действий (наступательное, оборонительное и нейтральное).</a:t>
            </a:r>
          </a:p>
          <a:p>
            <a:pPr marL="609600" indent="-609600">
              <a:buFontTx/>
              <a:buAutoNum type="arabicPeriod"/>
            </a:pPr>
            <a:r>
              <a:rPr lang="ru-RU" sz="1800"/>
              <a:t>Степень активности в их осуществлении (активные - пассивные, инициирующие - ответные).</a:t>
            </a:r>
          </a:p>
          <a:p>
            <a:pPr marL="609600" indent="-609600">
              <a:buFontTx/>
              <a:buAutoNum type="arabicPeriod"/>
            </a:pPr>
            <a:r>
              <a:rPr lang="ru-RU" sz="1800"/>
              <a:t>Направленность этих действий (на оппонента, к третьим лицам, на самого себя).</a:t>
            </a:r>
            <a:r>
              <a:rPr lang="ru-RU" sz="2800"/>
              <a:t>      </a:t>
            </a:r>
            <a:r>
              <a:rPr lang="ru-RU" sz="2800" b="1"/>
              <a:t>      </a:t>
            </a:r>
            <a:endParaRPr lang="ru-RU" sz="2800"/>
          </a:p>
          <a:p>
            <a:pPr marL="609600" indent="-609600">
              <a:buFontTx/>
              <a:buNone/>
            </a:pPr>
            <a:endParaRPr lang="ru-RU" sz="2000"/>
          </a:p>
        </p:txBody>
      </p:sp>
      <p:sp>
        <p:nvSpPr>
          <p:cNvPr id="35846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835150" y="5876925"/>
            <a:ext cx="720725" cy="647700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5847" name="Picture 7" descr="MCj0398255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5157788"/>
            <a:ext cx="2089150" cy="13604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6870700" cy="700088"/>
          </a:xfrm>
        </p:spPr>
        <p:txBody>
          <a:bodyPr/>
          <a:lstStyle/>
          <a:p>
            <a:r>
              <a:rPr lang="ru-RU" sz="4000">
                <a:solidFill>
                  <a:srgbClr val="003399"/>
                </a:solidFill>
              </a:rPr>
              <a:t>Разрешение конфликта</a:t>
            </a:r>
          </a:p>
        </p:txBody>
      </p:sp>
      <p:sp>
        <p:nvSpPr>
          <p:cNvPr id="3686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763713" y="5949950"/>
            <a:ext cx="647700" cy="647700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4213" y="1412875"/>
            <a:ext cx="7848600" cy="319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/>
              <a:t>	</a:t>
            </a:r>
            <a:r>
              <a:rPr lang="ru-RU" sz="2400"/>
              <a:t>Возможно как за счет изменения конфликтной ситуации, так и за счет преобразования ее образов, имеющихся у оппонентов. </a:t>
            </a:r>
            <a:endParaRPr lang="en-US" sz="2400"/>
          </a:p>
          <a:p>
            <a:pPr marL="342900" indent="-342900"/>
            <a:endParaRPr lang="ru-RU" sz="2400"/>
          </a:p>
          <a:p>
            <a:pPr marL="342900" indent="-342900"/>
            <a:r>
              <a:rPr lang="ru-RU" sz="2400">
                <a:solidFill>
                  <a:srgbClr val="003399"/>
                </a:solidFill>
              </a:rPr>
              <a:t>	</a:t>
            </a:r>
            <a:r>
              <a:rPr lang="ru-RU" sz="2400">
                <a:solidFill>
                  <a:srgbClr val="8A2285"/>
                </a:solidFill>
              </a:rPr>
              <a:t>Разрешение может быть следующим:</a:t>
            </a:r>
          </a:p>
          <a:p>
            <a:pPr marL="342900" indent="-342900">
              <a:buFontTx/>
              <a:buAutoNum type="arabicPeriod"/>
            </a:pPr>
            <a:r>
              <a:rPr lang="ru-RU" sz="2400"/>
              <a:t> </a:t>
            </a:r>
            <a:r>
              <a:rPr lang="ru-RU" sz="2000"/>
              <a:t>частичным (когда исключаются конфликтные действия, но побуждение к конфликту остается);</a:t>
            </a:r>
          </a:p>
          <a:p>
            <a:pPr marL="342900" indent="-342900">
              <a:buFontTx/>
              <a:buAutoNum type="arabicPeriod"/>
            </a:pPr>
            <a:r>
              <a:rPr lang="ru-RU" sz="2000"/>
              <a:t> полным (конфликт устраняется на уровне внешнего поведения и на уровне внутренних побуждений).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7705725" cy="936625"/>
          </a:xfrm>
        </p:spPr>
        <p:txBody>
          <a:bodyPr/>
          <a:lstStyle/>
          <a:p>
            <a:r>
              <a:rPr lang="ru-RU" sz="3200">
                <a:solidFill>
                  <a:srgbClr val="0033CC"/>
                </a:solidFill>
              </a:rPr>
              <a:t>Последствия конфликта</a:t>
            </a:r>
            <a:br>
              <a:rPr lang="ru-RU" sz="3200">
                <a:solidFill>
                  <a:srgbClr val="0033CC"/>
                </a:solidFill>
              </a:rPr>
            </a:br>
            <a:r>
              <a:rPr lang="ru-RU" sz="2000">
                <a:solidFill>
                  <a:srgbClr val="660033"/>
                </a:solidFill>
              </a:rPr>
              <a:t>Конфликт является показателем развития группы.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755650" y="1412875"/>
            <a:ext cx="187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/>
              <a:t>Позитивные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724525" y="1341438"/>
            <a:ext cx="2087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/>
              <a:t>Негативные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3132138" y="1700213"/>
            <a:ext cx="2305050" cy="397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700">
                <a:solidFill>
                  <a:srgbClr val="003399"/>
                </a:solidFill>
              </a:rPr>
              <a:t>Выясняется истина</a:t>
            </a:r>
          </a:p>
          <a:p>
            <a:r>
              <a:rPr lang="ru-RU" sz="1700">
                <a:solidFill>
                  <a:srgbClr val="003399"/>
                </a:solidFill>
              </a:rPr>
              <a:t>Сплочение</a:t>
            </a:r>
          </a:p>
          <a:p>
            <a:r>
              <a:rPr lang="ru-RU" sz="1700">
                <a:solidFill>
                  <a:srgbClr val="003399"/>
                </a:solidFill>
              </a:rPr>
              <a:t>Ограничение общения</a:t>
            </a:r>
          </a:p>
          <a:p>
            <a:r>
              <a:rPr lang="ru-RU" sz="1700">
                <a:solidFill>
                  <a:srgbClr val="003399"/>
                </a:solidFill>
              </a:rPr>
              <a:t>Плохое настроение</a:t>
            </a:r>
          </a:p>
          <a:p>
            <a:r>
              <a:rPr lang="ru-RU" sz="1700">
                <a:solidFill>
                  <a:srgbClr val="003399"/>
                </a:solidFill>
              </a:rPr>
              <a:t>Снятие напряжения</a:t>
            </a:r>
          </a:p>
          <a:p>
            <a:r>
              <a:rPr lang="ru-RU" sz="1700">
                <a:solidFill>
                  <a:srgbClr val="003399"/>
                </a:solidFill>
              </a:rPr>
              <a:t>Получение новой информации</a:t>
            </a:r>
          </a:p>
          <a:p>
            <a:r>
              <a:rPr lang="ru-RU" sz="1700">
                <a:solidFill>
                  <a:srgbClr val="003399"/>
                </a:solidFill>
              </a:rPr>
              <a:t>Снижение мотивации</a:t>
            </a:r>
          </a:p>
          <a:p>
            <a:r>
              <a:rPr lang="ru-RU" sz="1700">
                <a:solidFill>
                  <a:srgbClr val="003399"/>
                </a:solidFill>
              </a:rPr>
              <a:t>Потеря времени и средств</a:t>
            </a:r>
          </a:p>
          <a:p>
            <a:r>
              <a:rPr lang="ru-RU" sz="1700">
                <a:solidFill>
                  <a:srgbClr val="003399"/>
                </a:solidFill>
              </a:rPr>
              <a:t>Переживания и стресс</a:t>
            </a:r>
          </a:p>
          <a:p>
            <a:r>
              <a:rPr lang="ru-RU" sz="1700">
                <a:solidFill>
                  <a:srgbClr val="003399"/>
                </a:solidFill>
              </a:rPr>
              <a:t>Поиск решения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5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5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6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6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6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6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4" dur="2000" fill="hold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8" dur="2000" fill="hold"/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92" dur="2000" fill="hold"/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96" dur="2000" fill="hold"/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0" dur="2000" fill="hold"/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4" dur="2000" fill="hold"/>
                                        <p:tgtEl>
                                          <p:spTgt spid="25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8" dur="2000" fill="hold"/>
                                        <p:tgtEl>
                                          <p:spTgt spid="25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2" dur="2000" fill="hold"/>
                                        <p:tgtEl>
                                          <p:spTgt spid="25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6" dur="2000" fill="hold"/>
                                        <p:tgtEl>
                                          <p:spTgt spid="256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0" dur="2000" fill="hold"/>
                                        <p:tgtEl>
                                          <p:spTgt spid="256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1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3399"/>
                </a:solidFill>
              </a:rPr>
              <a:t>Способы решения конфликта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7696200" cy="3255962"/>
          </a:xfrm>
        </p:spPr>
        <p:txBody>
          <a:bodyPr/>
          <a:lstStyle/>
          <a:p>
            <a:pPr marL="812800" indent="-812800">
              <a:buFontTx/>
              <a:buAutoNum type="arabicPeriod"/>
            </a:pPr>
            <a:r>
              <a:rPr lang="ru-RU"/>
              <a:t>Соперничество</a:t>
            </a:r>
          </a:p>
          <a:p>
            <a:pPr marL="812800" indent="-812800">
              <a:buFontTx/>
              <a:buAutoNum type="arabicPeriod"/>
            </a:pPr>
            <a:r>
              <a:rPr lang="ru-RU"/>
              <a:t>Приспособление</a:t>
            </a:r>
          </a:p>
          <a:p>
            <a:pPr marL="812800" indent="-812800">
              <a:buFontTx/>
              <a:buAutoNum type="arabicPeriod"/>
            </a:pPr>
            <a:r>
              <a:rPr lang="ru-RU"/>
              <a:t>Компромисс</a:t>
            </a:r>
          </a:p>
          <a:p>
            <a:pPr marL="812800" indent="-812800">
              <a:buFontTx/>
              <a:buAutoNum type="arabicPeriod"/>
            </a:pPr>
            <a:r>
              <a:rPr lang="ru-RU"/>
              <a:t>Сотрудничество</a:t>
            </a:r>
          </a:p>
          <a:p>
            <a:pPr marL="812800" indent="-812800">
              <a:buFontTx/>
              <a:buAutoNum type="arabicPeriod"/>
            </a:pPr>
            <a:r>
              <a:rPr lang="ru-RU"/>
              <a:t>Игнорирование</a:t>
            </a:r>
          </a:p>
          <a:p>
            <a:pPr marL="812800" indent="-812800">
              <a:buFontTx/>
              <a:buAutoNum type="arabicPeriod"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26" name="Rectangle 46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6870700" cy="844550"/>
          </a:xfrm>
        </p:spPr>
        <p:txBody>
          <a:bodyPr/>
          <a:lstStyle/>
          <a:p>
            <a:r>
              <a:rPr lang="ru-RU" sz="3600"/>
              <a:t>Сетка Томаса - Килмена</a:t>
            </a:r>
          </a:p>
        </p:txBody>
      </p:sp>
      <p:sp>
        <p:nvSpPr>
          <p:cNvPr id="46129" name="Rectangle 49"/>
          <p:cNvSpPr>
            <a:spLocks noChangeArrowheads="1"/>
          </p:cNvSpPr>
          <p:nvPr/>
        </p:nvSpPr>
        <p:spPr bwMode="auto">
          <a:xfrm>
            <a:off x="1403350" y="3573463"/>
            <a:ext cx="2951163" cy="15843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Избегание</a:t>
            </a: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356100" y="3573463"/>
            <a:ext cx="2951163" cy="15843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Соперничество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4356100" y="1989138"/>
            <a:ext cx="2951163" cy="15843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Сотрудничество</a:t>
            </a: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1403350" y="1989138"/>
            <a:ext cx="2951163" cy="15843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Приспособление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2843213" y="3213100"/>
            <a:ext cx="2951162" cy="7191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Компромисс</a:t>
            </a:r>
          </a:p>
        </p:txBody>
      </p:sp>
      <p:sp>
        <p:nvSpPr>
          <p:cNvPr id="46137" name="Text Box 57"/>
          <p:cNvSpPr txBox="1">
            <a:spLocks noChangeArrowheads="1"/>
          </p:cNvSpPr>
          <p:nvPr/>
        </p:nvSpPr>
        <p:spPr bwMode="auto">
          <a:xfrm rot="16200000">
            <a:off x="-688975" y="3360738"/>
            <a:ext cx="3489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3424A8"/>
                </a:solidFill>
              </a:rPr>
              <a:t>Стратегия партнёрства</a:t>
            </a:r>
          </a:p>
        </p:txBody>
      </p:sp>
      <p:sp>
        <p:nvSpPr>
          <p:cNvPr id="46138" name="Text Box 58"/>
          <p:cNvSpPr txBox="1">
            <a:spLocks noChangeArrowheads="1"/>
          </p:cNvSpPr>
          <p:nvPr/>
        </p:nvSpPr>
        <p:spPr bwMode="auto">
          <a:xfrm>
            <a:off x="2627313" y="5300663"/>
            <a:ext cx="40322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3424A8"/>
                </a:solidFill>
              </a:rPr>
              <a:t>Стратегия напористости</a:t>
            </a:r>
          </a:p>
        </p:txBody>
      </p:sp>
      <p:sp>
        <p:nvSpPr>
          <p:cNvPr id="46139" name="Line 59"/>
          <p:cNvSpPr>
            <a:spLocks noChangeShapeType="1"/>
          </p:cNvSpPr>
          <p:nvPr/>
        </p:nvSpPr>
        <p:spPr bwMode="auto">
          <a:xfrm>
            <a:off x="1331913" y="5300663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40" name="Line 60"/>
          <p:cNvSpPr>
            <a:spLocks noChangeShapeType="1"/>
          </p:cNvSpPr>
          <p:nvPr/>
        </p:nvSpPr>
        <p:spPr bwMode="auto">
          <a:xfrm flipH="1" flipV="1">
            <a:off x="1331913" y="1989138"/>
            <a:ext cx="0" cy="3311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7848600" cy="4995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	</a:t>
            </a:r>
            <a:r>
              <a:rPr lang="ru-RU" sz="2400" b="1"/>
              <a:t>Сценарий</a:t>
            </a:r>
            <a:r>
              <a:rPr lang="ru-RU" sz="2000"/>
              <a:t> – это жизненный план, напоминающий спектакль, в котором личность вынуждена играть роль. Выделяются сценарии:</a:t>
            </a:r>
          </a:p>
          <a:p>
            <a:pPr>
              <a:spcBef>
                <a:spcPct val="50000"/>
              </a:spcBef>
            </a:pPr>
            <a:endParaRPr lang="ru-RU" sz="2000"/>
          </a:p>
          <a:p>
            <a:pPr>
              <a:spcBef>
                <a:spcPct val="50000"/>
              </a:spcBef>
            </a:pPr>
            <a:r>
              <a:rPr lang="ru-RU" sz="2000"/>
              <a:t>	</a:t>
            </a:r>
            <a:r>
              <a:rPr lang="ru-RU" sz="2400" b="1"/>
              <a:t>Победитель</a:t>
            </a:r>
            <a:r>
              <a:rPr lang="ru-RU" sz="2000"/>
              <a:t> - человек, решивший в жизни достичь определённой цели и добившийся своего в конечном итоге. Эти люди борются, вовлекая в борьбу других.</a:t>
            </a:r>
          </a:p>
          <a:p>
            <a:pPr>
              <a:spcBef>
                <a:spcPct val="50000"/>
              </a:spcBef>
            </a:pPr>
            <a:r>
              <a:rPr lang="ru-RU" sz="2000"/>
              <a:t>	</a:t>
            </a:r>
            <a:r>
              <a:rPr lang="ru-RU" sz="2400" b="1"/>
              <a:t>Побеждённый</a:t>
            </a:r>
            <a:r>
              <a:rPr lang="ru-RU" sz="2000"/>
              <a:t> – это тот человек который увяз в долгах, получил физическую травму или провалил экзамен.</a:t>
            </a:r>
          </a:p>
          <a:p>
            <a:pPr>
              <a:spcBef>
                <a:spcPct val="50000"/>
              </a:spcBef>
            </a:pPr>
            <a:r>
              <a:rPr lang="ru-RU" sz="2000"/>
              <a:t>	</a:t>
            </a:r>
            <a:r>
              <a:rPr lang="ru-RU" sz="2400" b="1"/>
              <a:t>“Не-победитель”</a:t>
            </a:r>
            <a:r>
              <a:rPr lang="ru-RU" sz="2000"/>
              <a:t> – это тот человек, который может быть прекрасным гражданином, сотрудником, прилежным и благодарным судьбе, лояльным человеком. Такой тип людей старается не создавать проблем людям.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7777163" cy="1233488"/>
          </a:xfrm>
        </p:spPr>
        <p:txBody>
          <a:bodyPr/>
          <a:lstStyle/>
          <a:p>
            <a:r>
              <a:rPr lang="ru-RU" sz="3200" b="1"/>
              <a:t>Жизненные позиции </a:t>
            </a:r>
            <a:br>
              <a:rPr lang="ru-RU" sz="3200" b="1"/>
            </a:br>
            <a:r>
              <a:rPr lang="ru-RU" sz="2400" b="1"/>
              <a:t>(Э.Берн)</a:t>
            </a:r>
            <a:r>
              <a:rPr lang="ru-RU" sz="3200" b="1"/>
              <a:t/>
            </a:r>
            <a:br>
              <a:rPr lang="ru-RU" sz="3200" b="1"/>
            </a:br>
            <a:endParaRPr lang="ru-RU" sz="3200" b="1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696200" cy="42481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400" b="1" i="1"/>
              <a:t>Позиции проигравших: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	1. </a:t>
            </a:r>
            <a:r>
              <a:rPr lang="ru-RU" sz="2400" b="1">
                <a:solidFill>
                  <a:srgbClr val="3424A8"/>
                </a:solidFill>
              </a:rPr>
              <a:t>«Я – плохой, ты – плохой</a:t>
            </a:r>
            <a:r>
              <a:rPr lang="ru-RU" sz="2400"/>
              <a:t>» - позиция «неродившаяся личность» - не ценит себя, и не видит, что можно ценить в других.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	2. </a:t>
            </a:r>
            <a:r>
              <a:rPr lang="ru-RU" sz="2400" b="1">
                <a:solidFill>
                  <a:srgbClr val="3424A8"/>
                </a:solidFill>
              </a:rPr>
              <a:t>«Я – плохой, ты – хороший»</a:t>
            </a:r>
            <a:r>
              <a:rPr lang="ru-RU" sz="2400"/>
              <a:t> - позиция «ребенка» - не научился видеть хорошее в себе, но видит, что другие более значимы, чем он.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	3. </a:t>
            </a:r>
            <a:r>
              <a:rPr lang="ru-RU" sz="2400" b="1">
                <a:solidFill>
                  <a:srgbClr val="3424A8"/>
                </a:solidFill>
              </a:rPr>
              <a:t>«Я – хороший, ты – плохой»</a:t>
            </a:r>
            <a:r>
              <a:rPr lang="ru-RU" sz="2400"/>
              <a:t> - позиция «родителя», который стоит всегда в позиции обвинителя.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 b="1" i="1"/>
              <a:t>Позиция победителя: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	4) </a:t>
            </a:r>
            <a:r>
              <a:rPr lang="ru-RU" sz="2400" b="1">
                <a:solidFill>
                  <a:schemeClr val="tx2"/>
                </a:solidFill>
              </a:rPr>
              <a:t>«Я – хороший, ты – хороший».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6870700" cy="771525"/>
          </a:xfrm>
        </p:spPr>
        <p:txBody>
          <a:bodyPr/>
          <a:lstStyle/>
          <a:p>
            <a:r>
              <a:rPr lang="ru-RU"/>
              <a:t>Я-позиции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696200" cy="43926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Я - учитель (-), Ты - ученик (-) – «Все мы – жертвы обстоятельств!»</a:t>
            </a:r>
          </a:p>
          <a:p>
            <a:pPr>
              <a:lnSpc>
                <a:spcPct val="80000"/>
              </a:lnSpc>
            </a:pPr>
            <a:r>
              <a:rPr lang="ru-RU" sz="2800"/>
              <a:t>Я - учитель (-), Ты - ученик (+) – «Я – жертва обстоятельств!»»Какие ужасные пошли дети! У них нет ничего святого!»</a:t>
            </a:r>
          </a:p>
          <a:p>
            <a:pPr>
              <a:lnSpc>
                <a:spcPct val="80000"/>
              </a:lnSpc>
            </a:pPr>
            <a:r>
              <a:rPr lang="ru-RU" sz="2800"/>
              <a:t>Я - учитель (+), Ты - ученик (-) – «Я в порядке, а Ты  - нет! Ты не способен сделать ответственный выбор и решить свои проблемы!»</a:t>
            </a:r>
          </a:p>
          <a:p>
            <a:pPr>
              <a:lnSpc>
                <a:spcPct val="80000"/>
              </a:lnSpc>
            </a:pPr>
            <a:r>
              <a:rPr lang="ru-RU" sz="2800"/>
              <a:t>Я - учитель (+), Ты - ученик (+) – «Я и Ты в полном порядке» (личности).</a:t>
            </a:r>
          </a:p>
          <a:p>
            <a:pPr>
              <a:lnSpc>
                <a:spcPct val="8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350" y="501650"/>
            <a:ext cx="6257925" cy="1042988"/>
          </a:xfrm>
        </p:spPr>
        <p:txBody>
          <a:bodyPr/>
          <a:lstStyle/>
          <a:p>
            <a:r>
              <a:rPr lang="ru-RU">
                <a:solidFill>
                  <a:srgbClr val="3424A8"/>
                </a:solidFill>
              </a:rPr>
              <a:t>План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/>
              <a:t>Понятие «Конфликт»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/>
              <a:t>Виды конфликта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/>
              <a:t>Динамика конфликта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/>
              <a:t>Последствия конфликта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/>
              <a:t>Способы решения конфликта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endParaRPr lang="ru-RU"/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870700" cy="987425"/>
          </a:xfrm>
        </p:spPr>
        <p:txBody>
          <a:bodyPr/>
          <a:lstStyle/>
          <a:p>
            <a:r>
              <a:rPr lang="ru-RU">
                <a:solidFill>
                  <a:srgbClr val="3424A8"/>
                </a:solidFill>
              </a:rPr>
              <a:t>Мозговой штурм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5200" y="1873250"/>
            <a:ext cx="7197725" cy="303212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Конфликт – это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058150" cy="3384550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ru-RU">
                <a:solidFill>
                  <a:srgbClr val="003399"/>
                </a:solidFill>
              </a:rPr>
              <a:t>Конфликт</a:t>
            </a:r>
            <a:r>
              <a:rPr lang="ru-RU"/>
              <a:t> – </a:t>
            </a:r>
            <a:r>
              <a:rPr lang="ru-RU" sz="2800"/>
              <a:t>это столкновение противоположно направленных интересов, позиций, мнений или взглядов двух или нескольких людей. </a:t>
            </a:r>
            <a:endParaRPr lang="en-US" sz="2800"/>
          </a:p>
        </p:txBody>
      </p:sp>
      <p:pic>
        <p:nvPicPr>
          <p:cNvPr id="20484" name="Picture 4" descr="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4149725"/>
            <a:ext cx="3167062" cy="22320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7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3399"/>
                </a:solidFill>
              </a:rPr>
              <a:t>Виды конфликта: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696200" cy="33528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>
                <a:hlinkClick r:id="rId3" action="ppaction://hlinksldjump"/>
              </a:rPr>
              <a:t>Личность-Личность</a:t>
            </a:r>
            <a:endParaRPr lang="ru-RU"/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>
                <a:hlinkClick r:id="rId4" action="ppaction://hlinksldjump"/>
              </a:rPr>
              <a:t>Группа – Группа</a:t>
            </a:r>
            <a:endParaRPr lang="ru-RU"/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>
                <a:hlinkClick r:id="rId5" action="ppaction://hlinksldjump"/>
              </a:rPr>
              <a:t>Личность - Группа</a:t>
            </a:r>
            <a:endParaRPr lang="ru-RU"/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6870700" cy="555625"/>
          </a:xfrm>
        </p:spPr>
        <p:txBody>
          <a:bodyPr/>
          <a:lstStyle/>
          <a:p>
            <a:r>
              <a:rPr lang="ru-RU" sz="3200">
                <a:solidFill>
                  <a:srgbClr val="003399"/>
                </a:solidFill>
              </a:rPr>
              <a:t>Личность - Личность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696200" cy="4105275"/>
          </a:xfrm>
        </p:spPr>
        <p:txBody>
          <a:bodyPr/>
          <a:lstStyle/>
          <a:p>
            <a:pPr>
              <a:buFontTx/>
              <a:buNone/>
            </a:pPr>
            <a:r>
              <a:rPr lang="ru-RU" sz="2400"/>
              <a:t>		Это самый распространённый тип конфликта. Межличностный конфликт –это столкновение личностей. Причинами данного конфликта могут быть различные взгляды, ценности, цели, желания и т.п. Часто межличностный конфликт возникает между лидерами которые борются за власть (соперничество). При чем чаще всего эта борьба носит более агрессивный характер.</a:t>
            </a:r>
          </a:p>
        </p:txBody>
      </p:sp>
      <p:sp>
        <p:nvSpPr>
          <p:cNvPr id="2253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1979613" y="6021388"/>
            <a:ext cx="792162" cy="431800"/>
          </a:xfrm>
          <a:prstGeom prst="actionButtonReturn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6" name="AutoShape 8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763713" y="5805488"/>
            <a:ext cx="792162" cy="719137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6870700" cy="625475"/>
          </a:xfrm>
        </p:spPr>
        <p:txBody>
          <a:bodyPr/>
          <a:lstStyle/>
          <a:p>
            <a:r>
              <a:rPr lang="ru-RU" sz="3600">
                <a:solidFill>
                  <a:srgbClr val="003399"/>
                </a:solidFill>
              </a:rPr>
              <a:t>Группа - Группа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696200" cy="41036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		</a:t>
            </a:r>
            <a:r>
              <a:rPr lang="ru-RU" sz="2000"/>
              <a:t>В любой группе, коллективе имеются формальные и неформальные группы. Причиной данного конфликта может быть: ущемление прав одной группы и наличие больших полномочий у другой, отсутствие сплоченности в группе, наличие нескольких лидеров в группе.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«мы хорошие, а  они плохие». Тот кто действует против нас, нарушает наши планы, препятствует реализации наших интересов, воспринимается негативно.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Иллюзия зеркального восприятия – то, что мы делаем – хорошо, точно такое же  действие противоположной стороны  оценивается отрицательно. «Мы» всегда заинтересованы  в успехе  общего дела, «они»  всегда  преследуют только  свои собственные интересы. </a:t>
            </a:r>
          </a:p>
        </p:txBody>
      </p:sp>
      <p:sp>
        <p:nvSpPr>
          <p:cNvPr id="23558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979613" y="5805488"/>
            <a:ext cx="720725" cy="647700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6870700" cy="773113"/>
          </a:xfrm>
        </p:spPr>
        <p:txBody>
          <a:bodyPr/>
          <a:lstStyle/>
          <a:p>
            <a:r>
              <a:rPr lang="ru-RU">
                <a:solidFill>
                  <a:srgbClr val="003399"/>
                </a:solidFill>
              </a:rPr>
              <a:t>Личность - Группа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9052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		</a:t>
            </a:r>
            <a:r>
              <a:rPr lang="ru-RU" sz="2400"/>
              <a:t>Конфликт между отдельной личностью и группой может возникнуть, если эта личность займет позицию, отличающуюся от позиций группы. Т.е. личность идет против мнения группы. Однако для подростков очень важно мнение группы, он отождествляет себя с группой, поэтому вероятность такого рода конфликта в этом возрасте не высокая. Этот конфликт часто возникает между группой и новичком. Когда группа по каким то причинам не принимает нового человека.</a:t>
            </a:r>
          </a:p>
        </p:txBody>
      </p:sp>
      <p:sp>
        <p:nvSpPr>
          <p:cNvPr id="43012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835150" y="5876925"/>
            <a:ext cx="720725" cy="576263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6870700" cy="771525"/>
          </a:xfrm>
        </p:spPr>
        <p:txBody>
          <a:bodyPr/>
          <a:lstStyle/>
          <a:p>
            <a:r>
              <a:rPr lang="ru-RU">
                <a:solidFill>
                  <a:srgbClr val="003399"/>
                </a:solidFill>
              </a:rPr>
              <a:t>Динамика конфликта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>
              <a:buClr>
                <a:schemeClr val="tx1"/>
              </a:buClr>
              <a:buFontTx/>
              <a:buAutoNum type="romanUcPeriod"/>
            </a:pPr>
            <a:r>
              <a:rPr lang="ru-RU" sz="2400">
                <a:hlinkClick r:id="rId3" action="ppaction://hlinksldjump"/>
              </a:rPr>
              <a:t>Возникновение конфликтной ситуации</a:t>
            </a:r>
            <a:endParaRPr lang="ru-RU" sz="2400"/>
          </a:p>
          <a:p>
            <a:pPr marL="812800" indent="-812800">
              <a:buClr>
                <a:schemeClr val="tx1"/>
              </a:buClr>
              <a:buFontTx/>
              <a:buAutoNum type="romanUcPeriod"/>
            </a:pPr>
            <a:r>
              <a:rPr lang="ru-RU" sz="2400">
                <a:hlinkClick r:id="rId4" action="ppaction://hlinksldjump"/>
              </a:rPr>
              <a:t>Осознание конфликтной ситуации</a:t>
            </a:r>
            <a:endParaRPr lang="ru-RU" sz="2400"/>
          </a:p>
          <a:p>
            <a:pPr marL="812800" indent="-812800">
              <a:buClr>
                <a:schemeClr val="tx1"/>
              </a:buClr>
              <a:buFontTx/>
              <a:buAutoNum type="romanUcPeriod"/>
            </a:pPr>
            <a:r>
              <a:rPr lang="ru-RU" sz="2400">
                <a:hlinkClick r:id="rId5" action="ppaction://hlinksldjump"/>
              </a:rPr>
              <a:t>Переход к конфликтному поведению</a:t>
            </a:r>
            <a:endParaRPr lang="ru-RU" sz="2400"/>
          </a:p>
          <a:p>
            <a:pPr marL="812800" indent="-812800">
              <a:buClr>
                <a:schemeClr val="tx1"/>
              </a:buClr>
              <a:buFontTx/>
              <a:buAutoNum type="romanUcPeriod"/>
            </a:pPr>
            <a:r>
              <a:rPr lang="ru-RU" sz="2400">
                <a:hlinkClick r:id="rId6" action="ppaction://hlinksldjump"/>
              </a:rPr>
              <a:t>Разрешение конфликта</a:t>
            </a:r>
            <a:endParaRPr lang="ru-RU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4.2"/>
</p:tagLst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C8E0D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277</TotalTime>
  <Words>249</Words>
  <Application>Microsoft Office PowerPoint</Application>
  <PresentationFormat>Экран (4:3)</PresentationFormat>
  <Paragraphs>108</Paragraphs>
  <Slides>19</Slides>
  <Notes>19</Notes>
  <HiddenSlides>7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Comic Sans MS</vt:lpstr>
      <vt:lpstr>Пастель</vt:lpstr>
      <vt:lpstr>Конфликт  и способы его решения</vt:lpstr>
      <vt:lpstr>План</vt:lpstr>
      <vt:lpstr>Мозговой штурм</vt:lpstr>
      <vt:lpstr>Слайд 4</vt:lpstr>
      <vt:lpstr>Виды конфликта:</vt:lpstr>
      <vt:lpstr>Личность - Личность</vt:lpstr>
      <vt:lpstr>Группа - Группа</vt:lpstr>
      <vt:lpstr>Личность - Группа</vt:lpstr>
      <vt:lpstr>Динамика конфликта</vt:lpstr>
      <vt:lpstr>Возникновение конфликтной ситуации </vt:lpstr>
      <vt:lpstr>Осознание конфликтной ситуации</vt:lpstr>
      <vt:lpstr>Переход к конфликтному поведению</vt:lpstr>
      <vt:lpstr>Разрешение конфликта</vt:lpstr>
      <vt:lpstr>Последствия конфликта Конфликт является показателем развития группы.</vt:lpstr>
      <vt:lpstr>Способы решения конфликта</vt:lpstr>
      <vt:lpstr>Сетка Томаса - Килмена</vt:lpstr>
      <vt:lpstr>Слайд 17</vt:lpstr>
      <vt:lpstr>Жизненные позиции  (Э.Берн) </vt:lpstr>
      <vt:lpstr>Я-позиции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  и способы его решения</dc:title>
  <dc:creator>Davidoff</dc:creator>
  <cp:lastModifiedBy>user</cp:lastModifiedBy>
  <cp:revision>23</cp:revision>
  <dcterms:created xsi:type="dcterms:W3CDTF">2007-05-21T14:26:29Z</dcterms:created>
  <dcterms:modified xsi:type="dcterms:W3CDTF">2010-02-19T15:10:00Z</dcterms:modified>
</cp:coreProperties>
</file>