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68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78" r:id="rId5"/>
    <p:sldId id="277" r:id="rId6"/>
    <p:sldId id="285" r:id="rId7"/>
    <p:sldId id="281" r:id="rId8"/>
    <p:sldId id="286" r:id="rId9"/>
    <p:sldId id="299" r:id="rId10"/>
    <p:sldId id="300" r:id="rId11"/>
    <p:sldId id="308" r:id="rId12"/>
    <p:sldId id="287" r:id="rId13"/>
    <p:sldId id="303" r:id="rId14"/>
    <p:sldId id="302" r:id="rId15"/>
    <p:sldId id="310" r:id="rId16"/>
    <p:sldId id="289" r:id="rId17"/>
    <p:sldId id="288" r:id="rId18"/>
    <p:sldId id="304" r:id="rId19"/>
    <p:sldId id="311" r:id="rId20"/>
    <p:sldId id="312" r:id="rId21"/>
    <p:sldId id="305" r:id="rId22"/>
    <p:sldId id="306" r:id="rId23"/>
    <p:sldId id="314" r:id="rId24"/>
    <p:sldId id="313" r:id="rId25"/>
    <p:sldId id="307" r:id="rId26"/>
    <p:sldId id="275" r:id="rId27"/>
  </p:sldIdLst>
  <p:sldSz cx="9144000" cy="6858000" type="screen4x3"/>
  <p:notesSz cx="6850063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D64EAD-F4C7-43D6-931A-D579DF45E44F}">
          <p14:sldIdLst>
            <p14:sldId id="256"/>
            <p14:sldId id="257"/>
            <p14:sldId id="278"/>
            <p14:sldId id="277"/>
            <p14:sldId id="285"/>
            <p14:sldId id="281"/>
            <p14:sldId id="286"/>
            <p14:sldId id="299"/>
            <p14:sldId id="300"/>
            <p14:sldId id="308"/>
            <p14:sldId id="287"/>
            <p14:sldId id="303"/>
            <p14:sldId id="302"/>
            <p14:sldId id="310"/>
            <p14:sldId id="289"/>
            <p14:sldId id="288"/>
            <p14:sldId id="304"/>
            <p14:sldId id="311"/>
            <p14:sldId id="312"/>
            <p14:sldId id="305"/>
            <p14:sldId id="306"/>
            <p14:sldId id="314"/>
            <p14:sldId id="313"/>
            <p14:sldId id="307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E77"/>
    <a:srgbClr val="002F8E"/>
    <a:srgbClr val="002A7E"/>
    <a:srgbClr val="003399"/>
    <a:srgbClr val="000066"/>
    <a:srgbClr val="000099"/>
    <a:srgbClr val="F0AE0A"/>
    <a:srgbClr val="E63FF3"/>
    <a:srgbClr val="19978B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6803" autoAdjust="0"/>
  </p:normalViewPr>
  <p:slideViewPr>
    <p:cSldViewPr>
      <p:cViewPr varScale="1">
        <p:scale>
          <a:sx n="71" d="100"/>
          <a:sy n="71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Word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'[Диаграмма в Microsoft Word]средний показатель  по муниципа'!$B$1</c:f>
              <c:strCache>
                <c:ptCount val="1"/>
                <c:pt idx="0">
                  <c:v>общий рейтинг качества образовательных услуг по муниципальным образованиям Томской области. </c:v>
                </c:pt>
              </c:strCache>
            </c:strRef>
          </c:tx>
          <c:spPr>
            <a:gradFill>
              <a:gsLst>
                <a:gs pos="35000">
                  <a:schemeClr val="accent4">
                    <a:lumMod val="75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Word]средний показатель  по муниципа'!$A$3:$A$22</c:f>
              <c:strCache>
                <c:ptCount val="20"/>
                <c:pt idx="0">
                  <c:v>Верхнекетский район</c:v>
                </c:pt>
                <c:pt idx="1">
                  <c:v>Парабельский район</c:v>
                </c:pt>
                <c:pt idx="2">
                  <c:v>Шегарский район</c:v>
                </c:pt>
                <c:pt idx="3">
                  <c:v>Тегульдетский район</c:v>
                </c:pt>
                <c:pt idx="4">
                  <c:v>Кривошеинский район</c:v>
                </c:pt>
                <c:pt idx="5">
                  <c:v>Асиновский район</c:v>
                </c:pt>
                <c:pt idx="6">
                  <c:v>Александровский район</c:v>
                </c:pt>
                <c:pt idx="7">
                  <c:v>Молчановский район</c:v>
                </c:pt>
                <c:pt idx="8">
                  <c:v>Зырянский район</c:v>
                </c:pt>
                <c:pt idx="9">
                  <c:v>Кожевниковский район</c:v>
                </c:pt>
                <c:pt idx="10">
                  <c:v>Томский район</c:v>
                </c:pt>
                <c:pt idx="11">
                  <c:v>Бакчарский район</c:v>
                </c:pt>
                <c:pt idx="12">
                  <c:v>г.Томск</c:v>
                </c:pt>
                <c:pt idx="13">
                  <c:v>Колпашевский район</c:v>
                </c:pt>
                <c:pt idx="14">
                  <c:v>Каргасокский район</c:v>
                </c:pt>
                <c:pt idx="15">
                  <c:v>г.Кедровый</c:v>
                </c:pt>
                <c:pt idx="16">
                  <c:v>Чаинский район</c:v>
                </c:pt>
                <c:pt idx="17">
                  <c:v>Первомайский район</c:v>
                </c:pt>
                <c:pt idx="18">
                  <c:v>г.Северск</c:v>
                </c:pt>
                <c:pt idx="19">
                  <c:v>г.Стрежевой</c:v>
                </c:pt>
              </c:strCache>
            </c:strRef>
          </c:cat>
          <c:val>
            <c:numRef>
              <c:f>'[Диаграмма в Microsoft Word]средний показатель  по муниципа'!$B$3:$B$22</c:f>
              <c:numCache>
                <c:formatCode>#,##0.00</c:formatCode>
                <c:ptCount val="20"/>
                <c:pt idx="0">
                  <c:v>90.84375</c:v>
                </c:pt>
                <c:pt idx="1">
                  <c:v>105.1322222222222</c:v>
                </c:pt>
                <c:pt idx="2">
                  <c:v>106.46500000000002</c:v>
                </c:pt>
                <c:pt idx="3">
                  <c:v>107.08111111111111</c:v>
                </c:pt>
                <c:pt idx="4">
                  <c:v>117.026</c:v>
                </c:pt>
                <c:pt idx="5">
                  <c:v>117.94714285714285</c:v>
                </c:pt>
                <c:pt idx="6">
                  <c:v>118.16857142857143</c:v>
                </c:pt>
                <c:pt idx="7">
                  <c:v>118.20111111111113</c:v>
                </c:pt>
                <c:pt idx="8">
                  <c:v>118.50625000000001</c:v>
                </c:pt>
                <c:pt idx="9">
                  <c:v>118.8129411764706</c:v>
                </c:pt>
                <c:pt idx="10">
                  <c:v>120.18205882352943</c:v>
                </c:pt>
                <c:pt idx="11">
                  <c:v>121.229</c:v>
                </c:pt>
                <c:pt idx="12">
                  <c:v>121.55901408450707</c:v>
                </c:pt>
                <c:pt idx="13">
                  <c:v>122.3235</c:v>
                </c:pt>
                <c:pt idx="14">
                  <c:v>122.56789473684212</c:v>
                </c:pt>
                <c:pt idx="15">
                  <c:v>122.57499999999999</c:v>
                </c:pt>
                <c:pt idx="16">
                  <c:v>123.53299999999999</c:v>
                </c:pt>
                <c:pt idx="17">
                  <c:v>125.31714285714288</c:v>
                </c:pt>
                <c:pt idx="18">
                  <c:v>129.20277777777778</c:v>
                </c:pt>
                <c:pt idx="19">
                  <c:v>137.11333333333334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7"/>
        <c:axId val="99520896"/>
        <c:axId val="99523584"/>
      </c:barChart>
      <c:catAx>
        <c:axId val="9952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9523584"/>
        <c:crosses val="autoZero"/>
        <c:auto val="1"/>
        <c:lblAlgn val="ctr"/>
        <c:lblOffset val="100"/>
        <c:noMultiLvlLbl val="0"/>
      </c:catAx>
      <c:valAx>
        <c:axId val="99523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952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 b="1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spPr>
            <a:gradFill>
              <a:gsLst>
                <a:gs pos="72000">
                  <a:srgbClr val="FFC000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6506263899114787E-4"/>
                  <c:y val="-1.35668686385273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842657783787832E-3"/>
                  <c:y val="-6.78343431926367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PowerPoint]показатели  '!$A$37:$B$37</c:f>
              <c:strCache>
                <c:ptCount val="2"/>
                <c:pt idx="0">
                  <c:v>3.1. Доброжелательность и вежливость работников</c:v>
                </c:pt>
                <c:pt idx="1">
                  <c:v>3.2. Компетентность работников</c:v>
                </c:pt>
              </c:strCache>
            </c:strRef>
          </c:cat>
          <c:val>
            <c:numRef>
              <c:f>'[Диаграмма в Microsoft PowerPoint]показатели  '!$A$39:$B$39</c:f>
              <c:numCache>
                <c:formatCode>0.00</c:formatCode>
                <c:ptCount val="2"/>
                <c:pt idx="0">
                  <c:v>9.6620829745956929</c:v>
                </c:pt>
                <c:pt idx="1">
                  <c:v>9.682575831229725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3724928"/>
        <c:axId val="1437276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'показатели  '!$A$37:$E$37</c15:sqref>
                        </c15:formulaRef>
                      </c:ext>
                    </c:extLst>
                    <c:strCache>
                      <c:ptCount val="5"/>
                      <c:pt idx="0">
                        <c:v>3.1. Доброжелательность и вежливость работников</c:v>
                      </c:pt>
                      <c:pt idx="1">
                        <c:v>3.2. Компетентность работников</c:v>
                      </c:pt>
                      <c:pt idx="2">
                        <c:v>4.1. Удовлетворение материально-техническим обеспечением организации</c:v>
                      </c:pt>
                      <c:pt idx="3">
                        <c:v>4.2. Удовлетворение качеством предоставляемых образовательных услуг</c:v>
                      </c:pt>
                      <c:pt idx="4">
                        <c:v>4.3. Готовность рекомендовать организацию родственникам и знакомым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'показатели  '!$A$38:$E$38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143724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800" b="0"/>
            </a:pPr>
            <a:endParaRPr lang="ru-RU"/>
          </a:p>
        </c:txPr>
        <c:crossAx val="143727616"/>
        <c:crosses val="autoZero"/>
        <c:auto val="1"/>
        <c:lblAlgn val="ctr"/>
        <c:lblOffset val="100"/>
        <c:noMultiLvlLbl val="0"/>
      </c:catAx>
      <c:valAx>
        <c:axId val="143727616"/>
        <c:scaling>
          <c:orientation val="minMax"/>
          <c:max val="10"/>
          <c:min val="8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4372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 b="1">
          <a:latin typeface="+mn-lt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700963860841545"/>
          <c:y val="1.1987304440920703E-2"/>
          <c:w val="0.59469175204259672"/>
          <c:h val="0.98701010133073241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45000">
                  <a:srgbClr val="00B05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МАОУ "Гимназия № 2 г. Асино", Асиновский район</c:v>
                </c:pt>
                <c:pt idx="1">
                  <c:v>МАОУ "Улу-Юльская СОШ", Первомайский район</c:v>
                </c:pt>
                <c:pt idx="2">
                  <c:v>МАОУ "Гимназия № 29", г. Томск</c:v>
                </c:pt>
                <c:pt idx="3">
                  <c:v>МБОУ "Комсомольская СОШ", Первомайский район</c:v>
                </c:pt>
                <c:pt idx="4">
                  <c:v>МАОУ "СОШ № 7", Колпашевский район</c:v>
                </c:pt>
                <c:pt idx="5">
                  <c:v>МБОУ "КСОШ - интернат № 1", Каргасокский район</c:v>
                </c:pt>
                <c:pt idx="6">
                  <c:v>МАОУ "СОШ № 25", г. Томск</c:v>
                </c:pt>
                <c:pt idx="7">
                  <c:v>МАОУ "Гимназия № 56", г. Томск</c:v>
                </c:pt>
                <c:pt idx="8">
                  <c:v>МОУ "СОШ № 5", г. Стрежевой</c:v>
                </c:pt>
                <c:pt idx="9">
                  <c:v>МБОУ "СОШ № 196", г. Северск</c:v>
                </c:pt>
              </c:strCache>
            </c:strRef>
          </c:cat>
          <c:val>
            <c:numRef>
              <c:f>Лист1!$B$2:$B$11</c:f>
              <c:numCache>
                <c:formatCode>0.00</c:formatCode>
                <c:ptCount val="10"/>
                <c:pt idx="0">
                  <c:v>20</c:v>
                </c:pt>
                <c:pt idx="1">
                  <c:v>19.955752212389381</c:v>
                </c:pt>
                <c:pt idx="2">
                  <c:v>19.946043165467625</c:v>
                </c:pt>
                <c:pt idx="3">
                  <c:v>19.927272727272726</c:v>
                </c:pt>
                <c:pt idx="4">
                  <c:v>19.920609717370596</c:v>
                </c:pt>
                <c:pt idx="5">
                  <c:v>19.914893617021278</c:v>
                </c:pt>
                <c:pt idx="6">
                  <c:v>19.911308203991133</c:v>
                </c:pt>
                <c:pt idx="7">
                  <c:v>19.807261317794712</c:v>
                </c:pt>
                <c:pt idx="8">
                  <c:v>19.696261682242991</c:v>
                </c:pt>
                <c:pt idx="9">
                  <c:v>19.10891089108911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762944"/>
        <c:axId val="143764480"/>
        <c:axId val="0"/>
      </c:bar3DChart>
      <c:catAx>
        <c:axId val="1437629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43764480"/>
        <c:crosses val="autoZero"/>
        <c:auto val="1"/>
        <c:lblAlgn val="ctr"/>
        <c:lblOffset val="100"/>
        <c:noMultiLvlLbl val="0"/>
      </c:catAx>
      <c:valAx>
        <c:axId val="143764480"/>
        <c:scaling>
          <c:orientation val="minMax"/>
          <c:max val="20"/>
          <c:min val="15"/>
        </c:scaling>
        <c:delete val="1"/>
        <c:axPos val="t"/>
        <c:majorGridlines/>
        <c:numFmt formatCode="0.00" sourceLinked="1"/>
        <c:majorTickMark val="out"/>
        <c:minorTickMark val="none"/>
        <c:tickLblPos val="nextTo"/>
        <c:crossAx val="1437629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+mj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4500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Word]топ аутсайдеры'!$AI$11:$AI$20</c:f>
              <c:strCache>
                <c:ptCount val="10"/>
                <c:pt idx="0">
                  <c:v>МАОУ "БСШ № 2", Верхнекетский район</c:v>
                </c:pt>
                <c:pt idx="1">
                  <c:v>МБОУ "Ягоднинская СОШ", Верхнекетский район</c:v>
                </c:pt>
                <c:pt idx="2">
                  <c:v>МБОУ "Катайгинская СОШ", Верхнекетский район</c:v>
                </c:pt>
                <c:pt idx="3">
                  <c:v>МБОУ "Шпалозаводская СОШ", Парабельский район</c:v>
                </c:pt>
                <c:pt idx="4">
                  <c:v>МКОУ "Нёготская ООШ", Каргасокский район</c:v>
                </c:pt>
                <c:pt idx="5">
                  <c:v>МБОУ "Клюквинская СОШИ", Верхнекетский район</c:v>
                </c:pt>
                <c:pt idx="6">
                  <c:v>МКОУ "Заводская СШ", Парабельский район</c:v>
                </c:pt>
                <c:pt idx="7">
                  <c:v>МБОУ "Сайгинская СОШ", Верхнекетский район</c:v>
                </c:pt>
                <c:pt idx="8">
                  <c:v>МБОУ "Курлекская СОШ" Томского района</c:v>
                </c:pt>
                <c:pt idx="9">
                  <c:v>МБОУ "ОШ № 5 г. Асино", Асиновский район</c:v>
                </c:pt>
              </c:strCache>
            </c:strRef>
          </c:cat>
          <c:val>
            <c:numRef>
              <c:f>'[Диаграмма в Microsoft Word]топ аутсайдеры'!$AJ$11:$AJ$20</c:f>
              <c:numCache>
                <c:formatCode>0.00</c:formatCode>
                <c:ptCount val="10"/>
                <c:pt idx="0">
                  <c:v>3.7770897832817338</c:v>
                </c:pt>
                <c:pt idx="1">
                  <c:v>7.2727272727272734</c:v>
                </c:pt>
                <c:pt idx="2">
                  <c:v>9.2473118279569881</c:v>
                </c:pt>
                <c:pt idx="3">
                  <c:v>10.526315789473683</c:v>
                </c:pt>
                <c:pt idx="4">
                  <c:v>10.697674418604651</c:v>
                </c:pt>
                <c:pt idx="5">
                  <c:v>11.202531645569621</c:v>
                </c:pt>
                <c:pt idx="6">
                  <c:v>11.34920634920635</c:v>
                </c:pt>
                <c:pt idx="7">
                  <c:v>12.553191489361701</c:v>
                </c:pt>
                <c:pt idx="8">
                  <c:v>14</c:v>
                </c:pt>
                <c:pt idx="9">
                  <c:v>14.908536585365855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3683584"/>
        <c:axId val="143685120"/>
      </c:barChart>
      <c:catAx>
        <c:axId val="14368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500"/>
            </a:pPr>
            <a:endParaRPr lang="ru-RU"/>
          </a:p>
        </c:txPr>
        <c:crossAx val="143685120"/>
        <c:crosses val="autoZero"/>
        <c:auto val="1"/>
        <c:lblAlgn val="ctr"/>
        <c:lblOffset val="100"/>
        <c:noMultiLvlLbl val="0"/>
      </c:catAx>
      <c:valAx>
        <c:axId val="1436851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4368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+mj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spPr>
            <a:gradFill>
              <a:gsLst>
                <a:gs pos="72000">
                  <a:srgbClr val="FFC000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6076110918805164E-3"/>
                  <c:y val="8.24087404310690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910787690256637E-3"/>
                  <c:y val="2.74695801436896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8710262679720627E-3"/>
                  <c:y val="-1.007206303268791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PowerPoint]показатели  '!$C$37:$E$37</c:f>
              <c:strCache>
                <c:ptCount val="3"/>
                <c:pt idx="0">
                  <c:v>4.1. Удовлетворение материально-техническим обеспечением организации</c:v>
                </c:pt>
                <c:pt idx="1">
                  <c:v>4.2. Удовлетворение качеством предоставляемых образовательных услуг</c:v>
                </c:pt>
                <c:pt idx="2">
                  <c:v>4.3. Готовность рекомендовать организацию родственникам и знакомым</c:v>
                </c:pt>
              </c:strCache>
            </c:strRef>
          </c:cat>
          <c:val>
            <c:numRef>
              <c:f>'[Диаграмма в Microsoft PowerPoint]показатели  '!$C$39:$E$39</c:f>
              <c:numCache>
                <c:formatCode>0.00</c:formatCode>
                <c:ptCount val="3"/>
                <c:pt idx="0">
                  <c:v>9.6067521294712144</c:v>
                </c:pt>
                <c:pt idx="1">
                  <c:v>9.6686490794979498</c:v>
                </c:pt>
                <c:pt idx="2">
                  <c:v>9.5885935253237946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9536896"/>
        <c:axId val="1010174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'показатели  '!$A$37:$E$37</c15:sqref>
                        </c15:formulaRef>
                      </c:ext>
                    </c:extLst>
                    <c:strCache>
                      <c:ptCount val="5"/>
                      <c:pt idx="0">
                        <c:v>3.1. Доброжелательность и вежливость работников</c:v>
                      </c:pt>
                      <c:pt idx="1">
                        <c:v>3.2. Компетентность работников</c:v>
                      </c:pt>
                      <c:pt idx="2">
                        <c:v>4.1. Удовлетворение материально-техническим обеспечением организации</c:v>
                      </c:pt>
                      <c:pt idx="3">
                        <c:v>4.2. Удовлетворение качеством предоставляемых образовательных услуг</c:v>
                      </c:pt>
                      <c:pt idx="4">
                        <c:v>4.3. Готовность рекомендовать организацию родственникам и знакомым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'показатели  '!$A$38:$E$38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99536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800"/>
            </a:pPr>
            <a:endParaRPr lang="ru-RU"/>
          </a:p>
        </c:txPr>
        <c:crossAx val="101017472"/>
        <c:crosses val="autoZero"/>
        <c:auto val="1"/>
        <c:lblAlgn val="ctr"/>
        <c:lblOffset val="100"/>
        <c:noMultiLvlLbl val="0"/>
      </c:catAx>
      <c:valAx>
        <c:axId val="101017472"/>
        <c:scaling>
          <c:orientation val="minMax"/>
          <c:max val="10"/>
          <c:min val="7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9953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>
          <a:latin typeface="+mn-lt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51000">
                  <a:srgbClr val="C00000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'топ аутсайдеры'!$AO$2:$AO$11</c:f>
              <c:strCache>
                <c:ptCount val="10"/>
                <c:pt idx="0">
                  <c:v>МАОУ "БСШ № 2", Верхнекетский район</c:v>
                </c:pt>
                <c:pt idx="1">
                  <c:v>МКОУ "Заводская СШ", Парабельский район</c:v>
                </c:pt>
                <c:pt idx="2">
                  <c:v>МБОУ "Ягоднинская СОШ" , Верхнекетский район</c:v>
                </c:pt>
                <c:pt idx="3">
                  <c:v>МБОУ "Катайгинская СОШ", Верхнекетский район</c:v>
                </c:pt>
                <c:pt idx="4">
                  <c:v>МБОУ "Клюквинская СОШИ", Верхнекетский район</c:v>
                </c:pt>
                <c:pt idx="5">
                  <c:v>МБОУ Шпалозаводская СОШ, Парабельский район </c:v>
                </c:pt>
                <c:pt idx="6">
                  <c:v>МКОУ "Нёготская ООШ", Каргасокский район</c:v>
                </c:pt>
                <c:pt idx="7">
                  <c:v>МБОУ "Сайгинская СОШ", Верхнекетский район</c:v>
                </c:pt>
                <c:pt idx="8">
                  <c:v>МБОУ "Курлекская СОШ" Томского района</c:v>
                </c:pt>
                <c:pt idx="9">
                  <c:v>МБОУ "ОШ № 5 г. Асино", Асиновский район</c:v>
                </c:pt>
              </c:strCache>
            </c:strRef>
          </c:cat>
          <c:val>
            <c:numRef>
              <c:f>'топ аутсайдеры'!$AP$2:$AP$11</c:f>
              <c:numCache>
                <c:formatCode>#,##0.00</c:formatCode>
                <c:ptCount val="10"/>
                <c:pt idx="0">
                  <c:v>5.0773993808049536</c:v>
                </c:pt>
                <c:pt idx="1">
                  <c:v>9.3650793650793656</c:v>
                </c:pt>
                <c:pt idx="2">
                  <c:v>10.90909090909091</c:v>
                </c:pt>
                <c:pt idx="3">
                  <c:v>13.870967741935482</c:v>
                </c:pt>
                <c:pt idx="4">
                  <c:v>15.759493670886076</c:v>
                </c:pt>
                <c:pt idx="5">
                  <c:v>15.789473684210524</c:v>
                </c:pt>
                <c:pt idx="6">
                  <c:v>16.046511627906977</c:v>
                </c:pt>
                <c:pt idx="7">
                  <c:v>18.829787234042552</c:v>
                </c:pt>
                <c:pt idx="8">
                  <c:v>21.363636363636363</c:v>
                </c:pt>
                <c:pt idx="9">
                  <c:v>21.98170731707317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4882304"/>
        <c:axId val="145326464"/>
      </c:barChart>
      <c:catAx>
        <c:axId val="144882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145326464"/>
        <c:crosses val="autoZero"/>
        <c:auto val="1"/>
        <c:lblAlgn val="ctr"/>
        <c:lblOffset val="100"/>
        <c:noMultiLvlLbl val="0"/>
      </c:catAx>
      <c:valAx>
        <c:axId val="1453264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14488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10 лидеры '!$C$1</c:f>
              <c:strCache>
                <c:ptCount val="1"/>
                <c:pt idx="0">
                  <c:v>Интегральный показатель качества образовательной деятельности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FFC000"/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'топ 10 лидеры '!$B$2:$B$11</c:f>
              <c:strCache>
                <c:ptCount val="10"/>
                <c:pt idx="0">
                  <c:v>МБОУ "КСОШ - интернат № 1", Каргасокский район</c:v>
                </c:pt>
                <c:pt idx="1">
                  <c:v>МАОУ "Улу-Юльская СОШ", Первомайский район</c:v>
                </c:pt>
                <c:pt idx="2">
                  <c:v>МБОУ "Воронинская СОШ",  Томского района</c:v>
                </c:pt>
                <c:pt idx="3">
                  <c:v>МБОУ "Комсомольская СОШ", Первомайский район</c:v>
                </c:pt>
                <c:pt idx="4">
                  <c:v>МАОУ "Гимназия № 2 г. Асино", Асиновский район</c:v>
                </c:pt>
                <c:pt idx="5">
                  <c:v>МАОУ "Моряковская СОШ", Томский район</c:v>
                </c:pt>
                <c:pt idx="6">
                  <c:v>МАОУ "Гимназия № 29", г. Томск</c:v>
                </c:pt>
                <c:pt idx="7">
                  <c:v>МАОУ "СОШ № 25", г. Томск</c:v>
                </c:pt>
                <c:pt idx="8">
                  <c:v>МАОУ "СОШ № 7", Колпашевский район</c:v>
                </c:pt>
                <c:pt idx="9">
                  <c:v>МОУ "Гимназия № 1", г. Стрежевой</c:v>
                </c:pt>
              </c:strCache>
            </c:strRef>
          </c:cat>
          <c:val>
            <c:numRef>
              <c:f>'топ 10 лидеры '!$C$2:$C$11</c:f>
              <c:numCache>
                <c:formatCode>0.00</c:formatCode>
                <c:ptCount val="10"/>
                <c:pt idx="0">
                  <c:v>147.46542553191495</c:v>
                </c:pt>
                <c:pt idx="1">
                  <c:v>144.40818584070794</c:v>
                </c:pt>
                <c:pt idx="2">
                  <c:v>143.99418604651163</c:v>
                </c:pt>
                <c:pt idx="3">
                  <c:v>143.85</c:v>
                </c:pt>
                <c:pt idx="4">
                  <c:v>142.73215821152192</c:v>
                </c:pt>
                <c:pt idx="5">
                  <c:v>142.71621621621625</c:v>
                </c:pt>
                <c:pt idx="6">
                  <c:v>142.62275179856115</c:v>
                </c:pt>
                <c:pt idx="7">
                  <c:v>142.15761271249079</c:v>
                </c:pt>
                <c:pt idx="8">
                  <c:v>142.01468720228644</c:v>
                </c:pt>
                <c:pt idx="9">
                  <c:v>141.76243093922653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894592"/>
        <c:axId val="12896128"/>
      </c:barChart>
      <c:catAx>
        <c:axId val="12894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500"/>
            </a:pPr>
            <a:endParaRPr lang="ru-RU"/>
          </a:p>
        </c:txPr>
        <c:crossAx val="12896128"/>
        <c:crosses val="autoZero"/>
        <c:auto val="1"/>
        <c:lblAlgn val="ctr"/>
        <c:lblOffset val="100"/>
        <c:noMultiLvlLbl val="0"/>
      </c:catAx>
      <c:valAx>
        <c:axId val="12896128"/>
        <c:scaling>
          <c:orientation val="minMax"/>
          <c:max val="160"/>
          <c:min val="100"/>
        </c:scaling>
        <c:delete val="1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crossAx val="128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+mj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аутсайдеры'!$C$1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'топ аутсайдеры'!$B$2:$B$11</c:f>
              <c:strCache>
                <c:ptCount val="10"/>
                <c:pt idx="0">
                  <c:v>МКОУ "Куржинская ООШ", Колпашевский район</c:v>
                </c:pt>
                <c:pt idx="1">
                  <c:v>МКОУ "Дружнинская НОШ", Верхнекетский район</c:v>
                </c:pt>
                <c:pt idx="2">
                  <c:v>МКОУ "Куянгарская НОШ", Тегульдетский район</c:v>
                </c:pt>
                <c:pt idx="3">
                  <c:v>МБОУ "Катайгинская СОШ", Верхнекетский район</c:v>
                </c:pt>
                <c:pt idx="4">
                  <c:v>МБОУ "Ягоднинская СОШ", Верхнекетский район  </c:v>
                </c:pt>
                <c:pt idx="5">
                  <c:v>МКОУ "Нёготская ООШ", Каргасокский район</c:v>
                </c:pt>
                <c:pt idx="6">
                  <c:v>МАОУ "СОШ № 65", г. Томск</c:v>
                </c:pt>
                <c:pt idx="7">
                  <c:v>МБОУ "Шпалозаводская СОШ", Парабельский район</c:v>
                </c:pt>
                <c:pt idx="8">
                  <c:v>МКОУ "Заводская СШ", Парабельский район</c:v>
                </c:pt>
                <c:pt idx="9">
                  <c:v>МАОУ "БСШ № 2", Верхнекетский район</c:v>
                </c:pt>
              </c:strCache>
            </c:strRef>
          </c:cat>
          <c:val>
            <c:numRef>
              <c:f>'топ аутсайдеры'!$C$2:$C$11</c:f>
            </c:numRef>
          </c:val>
        </c:ser>
        <c:ser>
          <c:idx val="1"/>
          <c:order val="1"/>
          <c:tx>
            <c:strRef>
              <c:f>'топ аутсайдеры'!$D$1</c:f>
              <c:strCache>
                <c:ptCount val="1"/>
                <c:pt idx="0">
                  <c:v>Интегральный показатель качества образовательной деятельности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'топ аутсайдеры'!$B$2:$B$11</c:f>
              <c:strCache>
                <c:ptCount val="10"/>
                <c:pt idx="0">
                  <c:v>МКОУ "Куржинская ООШ", Колпашевский район</c:v>
                </c:pt>
                <c:pt idx="1">
                  <c:v>МКОУ "Дружнинская НОШ", Верхнекетский район</c:v>
                </c:pt>
                <c:pt idx="2">
                  <c:v>МКОУ "Куянгарская НОШ", Тегульдетский район</c:v>
                </c:pt>
                <c:pt idx="3">
                  <c:v>МБОУ "Катайгинская СОШ", Верхнекетский район</c:v>
                </c:pt>
                <c:pt idx="4">
                  <c:v>МБОУ "Ягоднинская СОШ", Верхнекетский район  </c:v>
                </c:pt>
                <c:pt idx="5">
                  <c:v>МКОУ "Нёготская ООШ", Каргасокский район</c:v>
                </c:pt>
                <c:pt idx="6">
                  <c:v>МАОУ "СОШ № 65", г. Томск</c:v>
                </c:pt>
                <c:pt idx="7">
                  <c:v>МБОУ "Шпалозаводская СОШ", Парабельский район</c:v>
                </c:pt>
                <c:pt idx="8">
                  <c:v>МКОУ "Заводская СШ", Парабельский район</c:v>
                </c:pt>
                <c:pt idx="9">
                  <c:v>МАОУ "БСШ № 2", Верхнекетский район</c:v>
                </c:pt>
              </c:strCache>
            </c:strRef>
          </c:cat>
          <c:val>
            <c:numRef>
              <c:f>'топ аутсайдеры'!$D$2:$D$11</c:f>
              <c:numCache>
                <c:formatCode>0.00</c:formatCode>
                <c:ptCount val="10"/>
                <c:pt idx="0">
                  <c:v>84.138888888888872</c:v>
                </c:pt>
                <c:pt idx="1">
                  <c:v>79.777777777777786</c:v>
                </c:pt>
                <c:pt idx="2">
                  <c:v>79</c:v>
                </c:pt>
                <c:pt idx="3">
                  <c:v>77.260752688172062</c:v>
                </c:pt>
                <c:pt idx="4">
                  <c:v>76.996753246753229</c:v>
                </c:pt>
                <c:pt idx="5">
                  <c:v>75.377906976744214</c:v>
                </c:pt>
                <c:pt idx="6">
                  <c:v>75.293624161073808</c:v>
                </c:pt>
                <c:pt idx="7">
                  <c:v>73.796052631578917</c:v>
                </c:pt>
                <c:pt idx="8">
                  <c:v>63.775793650793645</c:v>
                </c:pt>
                <c:pt idx="9">
                  <c:v>52.904798761609925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453376"/>
        <c:axId val="14463744"/>
      </c:barChart>
      <c:catAx>
        <c:axId val="14453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 algn="just">
              <a:defRPr sz="1500"/>
            </a:pPr>
            <a:endParaRPr lang="ru-RU"/>
          </a:p>
        </c:txPr>
        <c:crossAx val="14463744"/>
        <c:crosses val="autoZero"/>
        <c:auto val="1"/>
        <c:lblAlgn val="ctr"/>
        <c:lblOffset val="100"/>
        <c:noMultiLvlLbl val="0"/>
      </c:catAx>
      <c:valAx>
        <c:axId val="1446374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1445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400" b="1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17222039081266"/>
          <c:y val="3.9631926861927617E-2"/>
          <c:w val="0.47291478087134214"/>
          <c:h val="0.8757953661714353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'показатели  '!$A$4</c:f>
              <c:strCache>
                <c:ptCount val="1"/>
                <c:pt idx="0">
                  <c:v>общий итоговый показатель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'показатели  '!$B$2:$E$2</c:f>
              <c:strCache>
                <c:ptCount val="4"/>
                <c:pt idx="0">
                  <c:v>1.1. Полнота и актуальность информации об организации и ее деятельности</c:v>
                </c:pt>
                <c:pt idx="1">
                  <c:v>1.2. Наличие сведений о педагогических работниках организации</c:v>
                </c:pt>
                <c:pt idx="2">
                  <c:v>1.3. Доступность взаимодействия с получателями образовательных услуг по телефону, по электронной почте, с помощью электронных сервисов</c:v>
                </c:pt>
                <c:pt idx="3">
                  <c:v>1.4. Доступность сведений о ходе рассмотрения обращений граждан, поступивших в организацию от получателей образовательных услуг (по телефону, по электронной почте, с помощью электронных сервисов)</c:v>
                </c:pt>
              </c:strCache>
            </c:strRef>
          </c:cat>
          <c:val>
            <c:numRef>
              <c:f>'показатели  '!$B$4:$E$4</c:f>
              <c:numCache>
                <c:formatCode>0.00</c:formatCode>
                <c:ptCount val="4"/>
                <c:pt idx="0">
                  <c:v>8.8000000000000007</c:v>
                </c:pt>
                <c:pt idx="1">
                  <c:v>8.59</c:v>
                </c:pt>
                <c:pt idx="2">
                  <c:v>8.2200000000000006</c:v>
                </c:pt>
                <c:pt idx="3">
                  <c:v>4.4315871266919364</c:v>
                </c:pt>
              </c:numCache>
            </c:numRef>
          </c:val>
        </c:ser>
        <c:ser>
          <c:idx val="2"/>
          <c:order val="1"/>
          <c:tx>
            <c:strRef>
              <c:f>'показатели  '!$A$5</c:f>
              <c:strCache>
                <c:ptCount val="1"/>
                <c:pt idx="0">
                  <c:v>по данным Интернет-обследования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'показатели  '!$B$2:$E$2</c:f>
              <c:strCache>
                <c:ptCount val="4"/>
                <c:pt idx="0">
                  <c:v>1.1. Полнота и актуальность информации об организации и ее деятельности</c:v>
                </c:pt>
                <c:pt idx="1">
                  <c:v>1.2. Наличие сведений о педагогических работниках организации</c:v>
                </c:pt>
                <c:pt idx="2">
                  <c:v>1.3. Доступность взаимодействия с получателями образовательных услуг по телефону, по электронной почте, с помощью электронных сервисов</c:v>
                </c:pt>
                <c:pt idx="3">
                  <c:v>1.4. Доступность сведений о ходе рассмотрения обращений граждан, поступивших в организацию от получателей образовательных услуг (по телефону, по электронной почте, с помощью электронных сервисов)</c:v>
                </c:pt>
              </c:strCache>
            </c:strRef>
          </c:cat>
          <c:val>
            <c:numRef>
              <c:f>'показатели  '!$B$5:$E$5</c:f>
              <c:numCache>
                <c:formatCode>General</c:formatCode>
                <c:ptCount val="4"/>
                <c:pt idx="0">
                  <c:v>9.1199999999999992</c:v>
                </c:pt>
                <c:pt idx="1">
                  <c:v>8.68</c:v>
                </c:pt>
                <c:pt idx="2">
                  <c:v>8.27</c:v>
                </c:pt>
                <c:pt idx="3">
                  <c:v>0.76</c:v>
                </c:pt>
              </c:numCache>
            </c:numRef>
          </c:val>
        </c:ser>
        <c:ser>
          <c:idx val="3"/>
          <c:order val="2"/>
          <c:tx>
            <c:strRef>
              <c:f>'показатели  '!$A$6</c:f>
              <c:strCache>
                <c:ptCount val="1"/>
                <c:pt idx="0">
                  <c:v>по данным онлайн-анкетирования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'показатели  '!$B$2:$E$2</c:f>
              <c:strCache>
                <c:ptCount val="4"/>
                <c:pt idx="0">
                  <c:v>1.1. Полнота и актуальность информации об организации и ее деятельности</c:v>
                </c:pt>
                <c:pt idx="1">
                  <c:v>1.2. Наличие сведений о педагогических работниках организации</c:v>
                </c:pt>
                <c:pt idx="2">
                  <c:v>1.3. Доступность взаимодействия с получателями образовательных услуг по телефону, по электронной почте, с помощью электронных сервисов</c:v>
                </c:pt>
                <c:pt idx="3">
                  <c:v>1.4. Доступность сведений о ходе рассмотрения обращений граждан, поступивших в организацию от получателей образовательных услуг (по телефону, по электронной почте, с помощью электронных сервисов)</c:v>
                </c:pt>
              </c:strCache>
            </c:strRef>
          </c:cat>
          <c:val>
            <c:numRef>
              <c:f>'показатели  '!$B$6:$E$6</c:f>
              <c:numCache>
                <c:formatCode>General</c:formatCode>
                <c:ptCount val="4"/>
                <c:pt idx="0">
                  <c:v>8.51</c:v>
                </c:pt>
                <c:pt idx="1">
                  <c:v>8.52</c:v>
                </c:pt>
                <c:pt idx="2">
                  <c:v>8.19</c:v>
                </c:pt>
                <c:pt idx="3">
                  <c:v>8.11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633920"/>
        <c:axId val="1336354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'показатели  '!$A$3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'показатели  '!$B$2:$E$2</c15:sqref>
                        </c15:formulaRef>
                      </c:ext>
                    </c:extLst>
                    <c:strCache>
                      <c:ptCount val="4"/>
                      <c:pt idx="0">
                        <c:v>1.1. Полнота и актуальность информации об организации и ее деятельности</c:v>
                      </c:pt>
                      <c:pt idx="1">
                        <c:v>1.2. Наличие сведений о педагогических работниках организации</c:v>
                      </c:pt>
                      <c:pt idx="2">
                        <c:v>1.3. Доступность взаимодействия с получателями образовательных услуг по телефону, по электронной почте, с помощью электронных сервисов, в том числе наличие возможности внесения предложений, направленных на улучшение работы организации</c:v>
                      </c:pt>
                      <c:pt idx="3">
                        <c:v>1.4. Доступность сведений о ходе рассмотрения обращений граждан, поступивших в организацию от получателей образовательных услуг (по телефону, по электронной почте, с помощью электронных сервисов)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'показатели  '!$B$3:$E$3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catAx>
        <c:axId val="133633920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3635456"/>
        <c:crosses val="autoZero"/>
        <c:auto val="1"/>
        <c:lblAlgn val="ctr"/>
        <c:lblOffset val="100"/>
        <c:tickLblSkip val="1"/>
        <c:noMultiLvlLbl val="0"/>
      </c:catAx>
      <c:valAx>
        <c:axId val="13363545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1336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82442581913305"/>
          <c:w val="1"/>
          <c:h val="7.1755714743450411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latin typeface="+mj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10 лидеры '!$H$1</c:f>
              <c:strCache>
                <c:ptCount val="1"/>
                <c:pt idx="0">
                  <c:v> Открытость и доступность информации, размещенной на официальном сайте</c:v>
                </c:pt>
              </c:strCache>
            </c:strRef>
          </c:tx>
          <c:spPr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44000">
                  <a:srgbClr val="00B050"/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'топ 10 лидеры '!$G$2:$G$11</c:f>
              <c:strCache>
                <c:ptCount val="10"/>
                <c:pt idx="0">
                  <c:v>МАОУ "Кожевниковская СОШ № 1", Кожевниковский район</c:v>
                </c:pt>
                <c:pt idx="1">
                  <c:v>МБОУ "Богашевская СОШ им. А.И. Федорова", Томский район</c:v>
                </c:pt>
                <c:pt idx="2">
                  <c:v>МБОУ "Воронинская СОШ", Томский район</c:v>
                </c:pt>
                <c:pt idx="3">
                  <c:v>МАОУ "Моряковская СОШ", Томский район</c:v>
                </c:pt>
                <c:pt idx="4">
                  <c:v>МБОУ "Батуринская ООШ", Кожевниковский район</c:v>
                </c:pt>
                <c:pt idx="5">
                  <c:v>МБОУ "Побединская СОШ", Шегарский район</c:v>
                </c:pt>
                <c:pt idx="6">
                  <c:v>МБОУ "Гришкинская ООШ", Чаинский район</c:v>
                </c:pt>
                <c:pt idx="7">
                  <c:v>МБОУ "Молодежненская СОШ", Томский район</c:v>
                </c:pt>
                <c:pt idx="8">
                  <c:v>МАОУ "Кожевниковская СОШ № 2", Кожевниковский район</c:v>
                </c:pt>
                <c:pt idx="9">
                  <c:v>МБОУ "КСОШ - интернат № 1", Каргасокский район</c:v>
                </c:pt>
              </c:strCache>
            </c:strRef>
          </c:cat>
          <c:val>
            <c:numRef>
              <c:f>'топ 10 лидеры '!$H$2:$H$11</c:f>
              <c:numCache>
                <c:formatCode>0.00</c:formatCode>
                <c:ptCount val="10"/>
                <c:pt idx="0">
                  <c:v>39.150096525096529</c:v>
                </c:pt>
                <c:pt idx="1">
                  <c:v>38.85346889952153</c:v>
                </c:pt>
                <c:pt idx="2">
                  <c:v>38.760174418604649</c:v>
                </c:pt>
                <c:pt idx="3">
                  <c:v>38.351965601965603</c:v>
                </c:pt>
                <c:pt idx="4">
                  <c:v>38.25</c:v>
                </c:pt>
                <c:pt idx="5">
                  <c:v>36.166666666666671</c:v>
                </c:pt>
                <c:pt idx="6">
                  <c:v>36.125</c:v>
                </c:pt>
                <c:pt idx="7">
                  <c:v>36.102941176470587</c:v>
                </c:pt>
                <c:pt idx="8">
                  <c:v>35.876315789473686</c:v>
                </c:pt>
                <c:pt idx="9">
                  <c:v>34.037234042553195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093120"/>
        <c:axId val="15225984"/>
      </c:barChart>
      <c:catAx>
        <c:axId val="15093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500"/>
            </a:pPr>
            <a:endParaRPr lang="ru-RU"/>
          </a:p>
        </c:txPr>
        <c:crossAx val="15225984"/>
        <c:crosses val="autoZero"/>
        <c:auto val="1"/>
        <c:lblAlgn val="ctr"/>
        <c:lblOffset val="100"/>
        <c:noMultiLvlLbl val="0"/>
      </c:catAx>
      <c:valAx>
        <c:axId val="152259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1509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аутсайдеры'!$U$4</c:f>
              <c:strCache>
                <c:ptCount val="1"/>
                <c:pt idx="0">
                  <c:v>1. Открытость и доступность информации, размещенной на официальном сайте</c:v>
                </c:pt>
              </c:strCache>
            </c:strRef>
          </c:tx>
          <c:spPr>
            <a:gradFill rotWithShape="1">
              <a:gsLst>
                <a:gs pos="53000">
                  <a:srgbClr val="C00000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'топ аутсайдеры'!$T$5:$T$15</c:f>
              <c:strCache>
                <c:ptCount val="10"/>
                <c:pt idx="0">
                  <c:v>МАОУ "СОШ № 65", г. Томск</c:v>
                </c:pt>
                <c:pt idx="1">
                  <c:v>МКОУ "Трубачевская СОШ", Шегарский район</c:v>
                </c:pt>
                <c:pt idx="2">
                  <c:v>МКОУ "Новоильинская СОШ", Шегарский район </c:v>
                </c:pt>
                <c:pt idx="3">
                  <c:v>МАОУ "Гиназия № 55", г.Томск</c:v>
                </c:pt>
                <c:pt idx="4">
                  <c:v>МАОУ "БСШ № 2", Верхнекетский район</c:v>
                </c:pt>
                <c:pt idx="5">
                  <c:v>МКОУ "Вознесенская НОШ", Шегарский район</c:v>
                </c:pt>
                <c:pt idx="6">
                  <c:v>МАОУ "СОШ № 37", г. Томск</c:v>
                </c:pt>
                <c:pt idx="7">
                  <c:v>МБДОУ "Нелюбинская СОШ",  Томский район</c:v>
                </c:pt>
                <c:pt idx="8">
                  <c:v>МАОУ "СОШ № 64", г. Томск</c:v>
                </c:pt>
                <c:pt idx="9">
                  <c:v>МКОУ "Ново-Шумиловская НОШ", Тегульдетский район</c:v>
                </c:pt>
              </c:strCache>
            </c:strRef>
          </c:cat>
          <c:val>
            <c:numRef>
              <c:f>'топ аутсайдеры'!$U$5:$U$15</c:f>
              <c:numCache>
                <c:formatCode>0.00</c:formatCode>
                <c:ptCount val="11"/>
                <c:pt idx="0">
                  <c:v>13.288590604026846</c:v>
                </c:pt>
                <c:pt idx="1">
                  <c:v>14.050925925925926</c:v>
                </c:pt>
                <c:pt idx="2">
                  <c:v>15</c:v>
                </c:pt>
                <c:pt idx="3">
                  <c:v>16.126168224299064</c:v>
                </c:pt>
                <c:pt idx="4">
                  <c:v>17.316563467492262</c:v>
                </c:pt>
                <c:pt idx="5">
                  <c:v>17.708333333333332</c:v>
                </c:pt>
                <c:pt idx="6">
                  <c:v>17.920321637426902</c:v>
                </c:pt>
                <c:pt idx="7">
                  <c:v>18.183673469387756</c:v>
                </c:pt>
                <c:pt idx="8">
                  <c:v>18.430232558139537</c:v>
                </c:pt>
                <c:pt idx="9">
                  <c:v>19.384615384615383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809536"/>
        <c:axId val="15811328"/>
      </c:barChart>
      <c:catAx>
        <c:axId val="1580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500"/>
            </a:pPr>
            <a:endParaRPr lang="ru-RU"/>
          </a:p>
        </c:txPr>
        <c:crossAx val="15811328"/>
        <c:crosses val="autoZero"/>
        <c:auto val="1"/>
        <c:lblAlgn val="ctr"/>
        <c:lblOffset val="100"/>
        <c:noMultiLvlLbl val="0"/>
      </c:catAx>
      <c:valAx>
        <c:axId val="15811328"/>
        <c:scaling>
          <c:orientation val="minMax"/>
          <c:max val="40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1580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+mj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14147143216597"/>
          <c:y val="4.7474199767799923E-2"/>
          <c:w val="0.42026945400514465"/>
          <c:h val="0.8832019117430233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'показатели  '!$A$12</c:f>
              <c:strCache>
                <c:ptCount val="1"/>
                <c:pt idx="0">
                  <c:v>общий итоговый показатель 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219968212898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63961855477947E-3"/>
                  <c:y val="2.27016176243204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59188556643278E-3"/>
                  <c:y val="4.54032352486408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863961855476881E-3"/>
                  <c:y val="4.54032352486408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439936425796582E-3"/>
                  <c:y val="4.54032352486399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863961855476881E-3"/>
                  <c:y val="2.4220627532612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1015910996115212E-3"/>
                  <c:y val="-4.54032352486408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'показатели  '!$B$10:$H$10</c:f>
              <c:strCache>
                <c:ptCount val="7"/>
                <c:pt idx="0">
                  <c:v>2.1. Материально-техническое и информационное обеспечение организации</c:v>
                </c:pt>
                <c:pt idx="1">
                  <c:v>2.2. Наличие необходимых условий для охраны и укрепления здоровья, организации питания обучающихся</c:v>
                </c:pt>
                <c:pt idx="2">
                  <c:v>2.3. Условия для индивидуальной работы с обучающимися</c:v>
                </c:pt>
                <c:pt idx="3">
                  <c:v>2.4. Наличие дополнительных образовательных программ</c:v>
                </c:pt>
                <c:pt idx="4">
                  <c:v>2.5. Наличие возможности развития творческих способностей и интересов обучающихся, включая их участие в конкурсах и олимпиадах</c:v>
                </c:pt>
                <c:pt idx="5">
                  <c:v>2.6. Наличие возможности оказания психолого-педагогической, медицинской и социальной помощи обучающимся</c:v>
                </c:pt>
                <c:pt idx="6">
                  <c:v>2.7.Наличие условий организации обучения и воспитания обучающихся с ограниченными возможностями здоровья и инвалидов</c:v>
                </c:pt>
              </c:strCache>
            </c:strRef>
          </c:cat>
          <c:val>
            <c:numRef>
              <c:f>'показатели  '!$B$12:$H$12</c:f>
              <c:numCache>
                <c:formatCode>0.00</c:formatCode>
                <c:ptCount val="7"/>
                <c:pt idx="0">
                  <c:v>6.51</c:v>
                </c:pt>
                <c:pt idx="1">
                  <c:v>5.86</c:v>
                </c:pt>
                <c:pt idx="2">
                  <c:v>6.75</c:v>
                </c:pt>
                <c:pt idx="3">
                  <c:v>5.93</c:v>
                </c:pt>
                <c:pt idx="4">
                  <c:v>5.14</c:v>
                </c:pt>
                <c:pt idx="5">
                  <c:v>5.95</c:v>
                </c:pt>
                <c:pt idx="6">
                  <c:v>5.0117333595249649</c:v>
                </c:pt>
              </c:numCache>
            </c:numRef>
          </c:val>
        </c:ser>
        <c:ser>
          <c:idx val="2"/>
          <c:order val="1"/>
          <c:tx>
            <c:strRef>
              <c:f>'показатели  '!$A$13</c:f>
              <c:strCache>
                <c:ptCount val="1"/>
                <c:pt idx="0">
                  <c:v>по данным Интернет-обследования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9151949140637265E-3"/>
                  <c:y val="6.94210939372892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439936425796582E-3"/>
                  <c:y val="2.20461577105742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74383470707004E-3"/>
                  <c:y val="6.61384731317226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2879872851593162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2879872851593162E-4"/>
                  <c:y val="2.20461577105742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4743834707071116E-3"/>
                  <c:y val="-4.40923154211484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86396185547794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'показатели  '!$B$10:$H$10</c:f>
              <c:strCache>
                <c:ptCount val="7"/>
                <c:pt idx="0">
                  <c:v>2.1. Материально-техническое и информационное обеспечение организации</c:v>
                </c:pt>
                <c:pt idx="1">
                  <c:v>2.2. Наличие необходимых условий для охраны и укрепления здоровья, организации питания обучающихся</c:v>
                </c:pt>
                <c:pt idx="2">
                  <c:v>2.3. Условия для индивидуальной работы с обучающимися</c:v>
                </c:pt>
                <c:pt idx="3">
                  <c:v>2.4. Наличие дополнительных образовательных программ</c:v>
                </c:pt>
                <c:pt idx="4">
                  <c:v>2.5. Наличие возможности развития творческих способностей и интересов обучающихся, включая их участие в конкурсах и олимпиадах</c:v>
                </c:pt>
                <c:pt idx="5">
                  <c:v>2.6. Наличие возможности оказания психолого-педагогической, медицинской и социальной помощи обучающимся</c:v>
                </c:pt>
                <c:pt idx="6">
                  <c:v>2.7.Наличие условий организации обучения и воспитания обучающихся с ограниченными возможностями здоровья и инвалидов</c:v>
                </c:pt>
              </c:strCache>
            </c:strRef>
          </c:cat>
          <c:val>
            <c:numRef>
              <c:f>'показатели  '!$B$13:$H$13</c:f>
              <c:numCache>
                <c:formatCode>General</c:formatCode>
                <c:ptCount val="7"/>
                <c:pt idx="0">
                  <c:v>5</c:v>
                </c:pt>
                <c:pt idx="1">
                  <c:v>5.79</c:v>
                </c:pt>
                <c:pt idx="2">
                  <c:v>5.53</c:v>
                </c:pt>
                <c:pt idx="3">
                  <c:v>3.76</c:v>
                </c:pt>
                <c:pt idx="4">
                  <c:v>1.8</c:v>
                </c:pt>
                <c:pt idx="5">
                  <c:v>4.28</c:v>
                </c:pt>
                <c:pt idx="6">
                  <c:v>2.2999999999999998</c:v>
                </c:pt>
              </c:numCache>
            </c:numRef>
          </c:val>
        </c:ser>
        <c:ser>
          <c:idx val="3"/>
          <c:order val="2"/>
          <c:tx>
            <c:strRef>
              <c:f>'показатели  '!$A$14</c:f>
              <c:strCache>
                <c:ptCount val="1"/>
                <c:pt idx="0">
                  <c:v>по данным онлайн -анкетирования</c:v>
                </c:pt>
              </c:strCache>
            </c:strRef>
          </c:tx>
          <c:spPr>
            <a:solidFill>
              <a:srgbClr val="E63FF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8.0167860136751406E-3"/>
                  <c:y val="2.27016176243204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4743834707071116E-3"/>
                  <c:y val="-4.409231542114844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,9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5591885566433847E-3"/>
                  <c:y val="2.20461577105742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019443202362269E-3"/>
                  <c:y val="-4.40905795032184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439936425797653E-3"/>
                  <c:y val="-8.083497779287743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1015910996115212E-3"/>
                  <c:y val="2.20461577105742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474383470707004E-3"/>
                  <c:y val="-4.40923154211484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'показатели  '!$B$10:$H$10</c:f>
              <c:strCache>
                <c:ptCount val="7"/>
                <c:pt idx="0">
                  <c:v>2.1. Материально-техническое и информационное обеспечение организации</c:v>
                </c:pt>
                <c:pt idx="1">
                  <c:v>2.2. Наличие необходимых условий для охраны и укрепления здоровья, организации питания обучающихся</c:v>
                </c:pt>
                <c:pt idx="2">
                  <c:v>2.3. Условия для индивидуальной работы с обучающимися</c:v>
                </c:pt>
                <c:pt idx="3">
                  <c:v>2.4. Наличие дополнительных образовательных программ</c:v>
                </c:pt>
                <c:pt idx="4">
                  <c:v>2.5. Наличие возможности развития творческих способностей и интересов обучающихся, включая их участие в конкурсах и олимпиадах</c:v>
                </c:pt>
                <c:pt idx="5">
                  <c:v>2.6. Наличие возможности оказания психолого-педагогической, медицинской и социальной помощи обучающимся</c:v>
                </c:pt>
                <c:pt idx="6">
                  <c:v>2.7.Наличие условий организации обучения и воспитания обучающихся с ограниченными возможностями здоровья и инвалидов</c:v>
                </c:pt>
              </c:strCache>
            </c:strRef>
          </c:cat>
          <c:val>
            <c:numRef>
              <c:f>'показатели  '!$B$14:$H$14</c:f>
              <c:numCache>
                <c:formatCode>General</c:formatCode>
                <c:ptCount val="7"/>
                <c:pt idx="0">
                  <c:v>8.0299999999999994</c:v>
                </c:pt>
                <c:pt idx="1">
                  <c:v>5.9249999999999998</c:v>
                </c:pt>
                <c:pt idx="2">
                  <c:v>7.99</c:v>
                </c:pt>
                <c:pt idx="3">
                  <c:v>8.11</c:v>
                </c:pt>
                <c:pt idx="4">
                  <c:v>8.43</c:v>
                </c:pt>
                <c:pt idx="5">
                  <c:v>7.64</c:v>
                </c:pt>
                <c:pt idx="6">
                  <c:v>7.73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514304"/>
        <c:axId val="185158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'показатели  '!$A$11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'показатели  '!$B$10:$H$10</c15:sqref>
                        </c15:formulaRef>
                      </c:ext>
                    </c:extLst>
                    <c:strCache>
                      <c:ptCount val="7"/>
                      <c:pt idx="0">
                        <c:v>2.1. Материально-техническое и информационное обеспечение организации</c:v>
                      </c:pt>
                      <c:pt idx="1">
                        <c:v>2.2. Наличие необходимых условий для охраны и укрепления здоровья, организации питания обучающихся</c:v>
                      </c:pt>
                      <c:pt idx="2">
                        <c:v>2.3. Условия для индивидуальной работы с обучающимися</c:v>
                      </c:pt>
                      <c:pt idx="3">
                        <c:v>2.4. Наличие дополнительных образовательных программ</c:v>
                      </c:pt>
                      <c:pt idx="4">
                        <c:v>2.5. Наличие возможности развития творческих способностей и интересов обучающихся, включая их участие в конкурсах и олимпиадах (в том числе во всероссийских и международных), выставках, смотрах, физкультурных мероприятиях, спортивных мероприятиях</c:v>
                      </c:pt>
                      <c:pt idx="5">
                        <c:v>2.6. Наличие возможности оказания психолого-педагогической, медицинской и социальной помощи обучающимся</c:v>
                      </c:pt>
                      <c:pt idx="6">
                        <c:v>2.7.Наличие условий организации обучения и воспитания обучающихся с ограниченными возможностями здоровья и инвалидов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'показатели  '!$B$11:$H$11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</c15:ser>
            </c15:filteredBarSeries>
          </c:ext>
        </c:extLst>
      </c:barChart>
      <c:catAx>
        <c:axId val="18514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>
              <a:defRPr sz="1500" b="0"/>
            </a:pPr>
            <a:endParaRPr lang="ru-RU"/>
          </a:p>
        </c:txPr>
        <c:crossAx val="18515840"/>
        <c:crosses val="autoZero"/>
        <c:auto val="1"/>
        <c:lblAlgn val="ctr"/>
        <c:lblOffset val="100"/>
        <c:noMultiLvlLbl val="0"/>
      </c:catAx>
      <c:valAx>
        <c:axId val="1851584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1851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052061249392861E-4"/>
          <c:y val="0.94934053345799541"/>
          <c:w val="0.99961895877501217"/>
          <c:h val="5.065946654200461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1" i="1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10 лидеры '!$L$1</c:f>
              <c:strCache>
                <c:ptCount val="1"/>
                <c:pt idx="0">
                  <c:v>2. Комфортность условий, в которых осуществляется образовательная деятельность</c:v>
                </c:pt>
              </c:strCache>
            </c:strRef>
          </c:tx>
          <c:spPr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44000">
                  <a:srgbClr val="00B050"/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'топ 10 лидеры '!$K$2:$K$11</c:f>
              <c:strCache>
                <c:ptCount val="10"/>
                <c:pt idx="0">
                  <c:v>МБОУ "КСОШ - интернат № 1", Каргасокский район</c:v>
                </c:pt>
                <c:pt idx="1">
                  <c:v>МАОУ "Улу-Юльская СОШ", Первомайский район</c:v>
                </c:pt>
                <c:pt idx="2">
                  <c:v>МБОУ "Комсомольская СОШ", Первомайский район</c:v>
                </c:pt>
                <c:pt idx="3">
                  <c:v>МБОУ "СОШ № 196", г. Северск</c:v>
                </c:pt>
                <c:pt idx="4">
                  <c:v>МАОУ "СОШ № 25 г. Томска</c:v>
                </c:pt>
                <c:pt idx="5">
                  <c:v>МАОУ "Гимназия № 29", г. Томск</c:v>
                </c:pt>
                <c:pt idx="6">
                  <c:v>МАОУ "Гимназия № 56", г.Томск</c:v>
                </c:pt>
                <c:pt idx="7">
                  <c:v>МАОУ "Гимназия № 2 г. Асино", Асиновский район</c:v>
                </c:pt>
                <c:pt idx="8">
                  <c:v>МОУ "СОШ № 5", г. Стрежевой</c:v>
                </c:pt>
                <c:pt idx="9">
                  <c:v>МАОУ "СОШ № 7", Колпашевский район</c:v>
                </c:pt>
              </c:strCache>
            </c:strRef>
          </c:cat>
          <c:val>
            <c:numRef>
              <c:f>'топ 10 лидеры '!$L$2:$L$11</c:f>
              <c:numCache>
                <c:formatCode>#,##0.00</c:formatCode>
                <c:ptCount val="10"/>
                <c:pt idx="0">
                  <c:v>63.640957446808507</c:v>
                </c:pt>
                <c:pt idx="1">
                  <c:v>60.907079646017699</c:v>
                </c:pt>
                <c:pt idx="2">
                  <c:v>60.418181818181814</c:v>
                </c:pt>
                <c:pt idx="3">
                  <c:v>59.948019801980195</c:v>
                </c:pt>
                <c:pt idx="4">
                  <c:v>58.604582409460463</c:v>
                </c:pt>
                <c:pt idx="5">
                  <c:v>58.474595323740999</c:v>
                </c:pt>
                <c:pt idx="6">
                  <c:v>58.451591214701935</c:v>
                </c:pt>
                <c:pt idx="7">
                  <c:v>58.090068787618229</c:v>
                </c:pt>
                <c:pt idx="8">
                  <c:v>57.802570093457945</c:v>
                </c:pt>
                <c:pt idx="9">
                  <c:v>57.665290568434429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619776"/>
        <c:axId val="18654336"/>
      </c:barChart>
      <c:catAx>
        <c:axId val="18619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500"/>
            </a:pPr>
            <a:endParaRPr lang="ru-RU"/>
          </a:p>
        </c:txPr>
        <c:crossAx val="18654336"/>
        <c:crosses val="autoZero"/>
        <c:auto val="1"/>
        <c:lblAlgn val="ctr"/>
        <c:lblOffset val="100"/>
        <c:noMultiLvlLbl val="0"/>
      </c:catAx>
      <c:valAx>
        <c:axId val="1865433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1861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latin typeface="+mj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38000">
                  <a:srgbClr val="C00000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'топ аутсайдеры'!$Z$4:$Z$13</c:f>
              <c:strCache>
                <c:ptCount val="10"/>
                <c:pt idx="0">
                  <c:v>МКОУ "Куянгарская НОШ", Тегульдетский район</c:v>
                </c:pt>
                <c:pt idx="1">
                  <c:v>МКОУ "Дружнинская НОШ", Верхнекетский район</c:v>
                </c:pt>
                <c:pt idx="2">
                  <c:v>МКОУ "Куржинская ООШ", Колпашевский район</c:v>
                </c:pt>
                <c:pt idx="3">
                  <c:v>МКОУ "Вороновская НОШ", Шегарский район</c:v>
                </c:pt>
                <c:pt idx="4">
                  <c:v>МАОУ "СОШ № 65", г. Томск</c:v>
                </c:pt>
                <c:pt idx="5">
                  <c:v>МКОУ "Заводская СШ", Парабельский район</c:v>
                </c:pt>
                <c:pt idx="6">
                  <c:v>МКОУ "Татьяновская НОШ", Шегарский район</c:v>
                </c:pt>
                <c:pt idx="7">
                  <c:v>МБОУ "Терсалгайская ООШ", Кожевниковский район</c:v>
                </c:pt>
                <c:pt idx="8">
                  <c:v>МКОУ "ВСОШ № 8", г.Томск</c:v>
                </c:pt>
                <c:pt idx="9">
                  <c:v>МКОУ "Малобрагинская ООШ", Шегарский район</c:v>
                </c:pt>
              </c:strCache>
            </c:strRef>
          </c:cat>
          <c:val>
            <c:numRef>
              <c:f>'топ аутсайдеры'!$AA$4:$AA$13</c:f>
              <c:numCache>
                <c:formatCode>0.00</c:formatCode>
                <c:ptCount val="10"/>
                <c:pt idx="0">
                  <c:v>8.75</c:v>
                </c:pt>
                <c:pt idx="1">
                  <c:v>10.416666666666668</c:v>
                </c:pt>
                <c:pt idx="2">
                  <c:v>16.555555555555554</c:v>
                </c:pt>
                <c:pt idx="3">
                  <c:v>18.1875</c:v>
                </c:pt>
                <c:pt idx="4">
                  <c:v>18.917785234899331</c:v>
                </c:pt>
                <c:pt idx="5">
                  <c:v>19.012896825396826</c:v>
                </c:pt>
                <c:pt idx="6">
                  <c:v>20</c:v>
                </c:pt>
                <c:pt idx="7">
                  <c:v>20.770833333333332</c:v>
                </c:pt>
                <c:pt idx="8">
                  <c:v>21.503623188405797</c:v>
                </c:pt>
                <c:pt idx="9">
                  <c:v>21.916666666666664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6686592"/>
        <c:axId val="132928256"/>
      </c:barChart>
      <c:catAx>
        <c:axId val="13668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500"/>
            </a:pPr>
            <a:endParaRPr lang="ru-RU"/>
          </a:p>
        </c:txPr>
        <c:crossAx val="132928256"/>
        <c:crosses val="autoZero"/>
        <c:auto val="1"/>
        <c:lblAlgn val="ctr"/>
        <c:lblOffset val="100"/>
        <c:noMultiLvlLbl val="0"/>
      </c:catAx>
      <c:valAx>
        <c:axId val="132928256"/>
        <c:scaling>
          <c:orientation val="minMax"/>
          <c:max val="70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13668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+mj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B6746-2AAC-45C5-A939-A1A7C678D4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2F6746-53C1-4B03-96F0-D93651A9029D}">
      <dgm:prSet custT="1"/>
      <dgm:spPr>
        <a:solidFill>
          <a:srgbClr val="19978B"/>
        </a:solidFill>
      </dgm:spPr>
      <dgm:t>
        <a:bodyPr/>
        <a:lstStyle/>
        <a:p>
          <a:pPr rtl="0"/>
          <a:r>
            <a:rPr lang="ru-RU" sz="1600" b="1" dirty="0" smtClean="0"/>
            <a:t>3. Доброжелательность, вежливость, компетентность:</a:t>
          </a:r>
          <a:endParaRPr lang="ru-RU" sz="1600" b="1" dirty="0"/>
        </a:p>
      </dgm:t>
    </dgm:pt>
    <dgm:pt modelId="{97317E0C-BF65-4081-A758-FFF4BF6B5262}" type="parTrans" cxnId="{3B3C093C-C110-47D6-A0ED-675233E0CF38}">
      <dgm:prSet/>
      <dgm:spPr/>
      <dgm:t>
        <a:bodyPr/>
        <a:lstStyle/>
        <a:p>
          <a:endParaRPr lang="ru-RU" b="1"/>
        </a:p>
      </dgm:t>
    </dgm:pt>
    <dgm:pt modelId="{AECA2778-C2EF-40F3-9719-AAA3277580BF}" type="sibTrans" cxnId="{3B3C093C-C110-47D6-A0ED-675233E0CF38}">
      <dgm:prSet/>
      <dgm:spPr/>
      <dgm:t>
        <a:bodyPr/>
        <a:lstStyle/>
        <a:p>
          <a:endParaRPr lang="ru-RU" b="1"/>
        </a:p>
      </dgm:t>
    </dgm:pt>
    <dgm:pt modelId="{D827F3F2-5D2A-4FA1-97F0-CC457C73A400}">
      <dgm:prSet custT="1"/>
      <dgm:spPr/>
      <dgm:t>
        <a:bodyPr/>
        <a:lstStyle/>
        <a:p>
          <a:pPr rtl="0"/>
          <a:r>
            <a:rPr lang="ru-RU" sz="1500" b="1" dirty="0" smtClean="0"/>
            <a:t>Доброжелательность и вежливость работников</a:t>
          </a:r>
          <a:endParaRPr lang="ru-RU" sz="1500" b="1" dirty="0"/>
        </a:p>
      </dgm:t>
    </dgm:pt>
    <dgm:pt modelId="{10BF1286-7A6D-4785-83B4-30E42F4B3F8A}" type="parTrans" cxnId="{2C8EBAB5-307B-4B1F-BBBA-7DBE4AA878A4}">
      <dgm:prSet/>
      <dgm:spPr/>
      <dgm:t>
        <a:bodyPr/>
        <a:lstStyle/>
        <a:p>
          <a:endParaRPr lang="ru-RU" b="1"/>
        </a:p>
      </dgm:t>
    </dgm:pt>
    <dgm:pt modelId="{2CFF39EB-8984-4090-9A88-F47B9907343A}" type="sibTrans" cxnId="{2C8EBAB5-307B-4B1F-BBBA-7DBE4AA878A4}">
      <dgm:prSet/>
      <dgm:spPr/>
      <dgm:t>
        <a:bodyPr/>
        <a:lstStyle/>
        <a:p>
          <a:endParaRPr lang="ru-RU" b="1"/>
        </a:p>
      </dgm:t>
    </dgm:pt>
    <dgm:pt modelId="{07B98CAA-8BF9-4FD4-AD86-3BABB7C52AE6}">
      <dgm:prSet custT="1"/>
      <dgm:spPr/>
      <dgm:t>
        <a:bodyPr/>
        <a:lstStyle/>
        <a:p>
          <a:pPr rtl="0"/>
          <a:r>
            <a:rPr lang="ru-RU" sz="1500" b="1" dirty="0" smtClean="0"/>
            <a:t>Компетентность работников</a:t>
          </a:r>
          <a:endParaRPr lang="ru-RU" sz="1500" b="1" dirty="0"/>
        </a:p>
      </dgm:t>
    </dgm:pt>
    <dgm:pt modelId="{CA89C828-4FF8-43FB-A754-6D4E73ED9A94}" type="parTrans" cxnId="{285946AE-36CB-4042-B5A8-FAFE55FB0892}">
      <dgm:prSet/>
      <dgm:spPr/>
      <dgm:t>
        <a:bodyPr/>
        <a:lstStyle/>
        <a:p>
          <a:endParaRPr lang="ru-RU" b="1"/>
        </a:p>
      </dgm:t>
    </dgm:pt>
    <dgm:pt modelId="{7431C9FA-AECC-4217-863F-FECA7CE978F7}" type="sibTrans" cxnId="{285946AE-36CB-4042-B5A8-FAFE55FB0892}">
      <dgm:prSet/>
      <dgm:spPr/>
      <dgm:t>
        <a:bodyPr/>
        <a:lstStyle/>
        <a:p>
          <a:endParaRPr lang="ru-RU" b="1"/>
        </a:p>
      </dgm:t>
    </dgm:pt>
    <dgm:pt modelId="{9C57A43D-5B1E-4D0D-B8C3-E2D596E8CCF5}" type="pres">
      <dgm:prSet presAssocID="{124B6746-2AAC-45C5-A939-A1A7C678D4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33F407-195F-4E30-B8FA-1B7E4D6879C0}" type="pres">
      <dgm:prSet presAssocID="{9C2F6746-53C1-4B03-96F0-D93651A9029D}" presName="linNode" presStyleCnt="0"/>
      <dgm:spPr/>
    </dgm:pt>
    <dgm:pt modelId="{1A804E67-3694-47E3-A4FC-E244401A981D}" type="pres">
      <dgm:prSet presAssocID="{9C2F6746-53C1-4B03-96F0-D93651A9029D}" presName="parentText" presStyleLbl="node1" presStyleIdx="0" presStyleCnt="1" custScaleX="115718" custLinFactNeighborX="-34" custLinFactNeighborY="-90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3FE6F-0AB9-42CB-9388-625EFE559AAB}" type="pres">
      <dgm:prSet presAssocID="{9C2F6746-53C1-4B03-96F0-D93651A9029D}" presName="descendantText" presStyleLbl="alignAccFollowNode1" presStyleIdx="0" presStyleCnt="1" custScaleX="128780" custLinFactNeighborX="-6744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D562B4-4CC1-428B-B47A-760D801A5EF5}" type="presOf" srcId="{07B98CAA-8BF9-4FD4-AD86-3BABB7C52AE6}" destId="{E5B3FE6F-0AB9-42CB-9388-625EFE559AAB}" srcOrd="0" destOrd="1" presId="urn:microsoft.com/office/officeart/2005/8/layout/vList5"/>
    <dgm:cxn modelId="{89294371-3A9A-4C3D-888B-2E11DF0E48B2}" type="presOf" srcId="{124B6746-2AAC-45C5-A939-A1A7C678D4F1}" destId="{9C57A43D-5B1E-4D0D-B8C3-E2D596E8CCF5}" srcOrd="0" destOrd="0" presId="urn:microsoft.com/office/officeart/2005/8/layout/vList5"/>
    <dgm:cxn modelId="{285946AE-36CB-4042-B5A8-FAFE55FB0892}" srcId="{9C2F6746-53C1-4B03-96F0-D93651A9029D}" destId="{07B98CAA-8BF9-4FD4-AD86-3BABB7C52AE6}" srcOrd="1" destOrd="0" parTransId="{CA89C828-4FF8-43FB-A754-6D4E73ED9A94}" sibTransId="{7431C9FA-AECC-4217-863F-FECA7CE978F7}"/>
    <dgm:cxn modelId="{76E5B2D4-20E5-4C44-AEB3-3A8A8A3D45E4}" type="presOf" srcId="{D827F3F2-5D2A-4FA1-97F0-CC457C73A400}" destId="{E5B3FE6F-0AB9-42CB-9388-625EFE559AAB}" srcOrd="0" destOrd="0" presId="urn:microsoft.com/office/officeart/2005/8/layout/vList5"/>
    <dgm:cxn modelId="{2E3A2DE6-8926-4EE0-B42C-93FB7D186EF2}" type="presOf" srcId="{9C2F6746-53C1-4B03-96F0-D93651A9029D}" destId="{1A804E67-3694-47E3-A4FC-E244401A981D}" srcOrd="0" destOrd="0" presId="urn:microsoft.com/office/officeart/2005/8/layout/vList5"/>
    <dgm:cxn modelId="{2C8EBAB5-307B-4B1F-BBBA-7DBE4AA878A4}" srcId="{9C2F6746-53C1-4B03-96F0-D93651A9029D}" destId="{D827F3F2-5D2A-4FA1-97F0-CC457C73A400}" srcOrd="0" destOrd="0" parTransId="{10BF1286-7A6D-4785-83B4-30E42F4B3F8A}" sibTransId="{2CFF39EB-8984-4090-9A88-F47B9907343A}"/>
    <dgm:cxn modelId="{3B3C093C-C110-47D6-A0ED-675233E0CF38}" srcId="{124B6746-2AAC-45C5-A939-A1A7C678D4F1}" destId="{9C2F6746-53C1-4B03-96F0-D93651A9029D}" srcOrd="0" destOrd="0" parTransId="{97317E0C-BF65-4081-A758-FFF4BF6B5262}" sibTransId="{AECA2778-C2EF-40F3-9719-AAA3277580BF}"/>
    <dgm:cxn modelId="{DE5F2740-73B0-4B68-B569-40D7117B8FB2}" type="presParOf" srcId="{9C57A43D-5B1E-4D0D-B8C3-E2D596E8CCF5}" destId="{4C33F407-195F-4E30-B8FA-1B7E4D6879C0}" srcOrd="0" destOrd="0" presId="urn:microsoft.com/office/officeart/2005/8/layout/vList5"/>
    <dgm:cxn modelId="{F1070178-0EBC-4BAA-906B-528F586D13D9}" type="presParOf" srcId="{4C33F407-195F-4E30-B8FA-1B7E4D6879C0}" destId="{1A804E67-3694-47E3-A4FC-E244401A981D}" srcOrd="0" destOrd="0" presId="urn:microsoft.com/office/officeart/2005/8/layout/vList5"/>
    <dgm:cxn modelId="{EE00FBAC-3CF7-47B9-B26D-CF81484C0AFB}" type="presParOf" srcId="{4C33F407-195F-4E30-B8FA-1B7E4D6879C0}" destId="{E5B3FE6F-0AB9-42CB-9388-625EFE559A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DB282B-E26C-44BD-B755-C1A3A2411D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3C4CC-1E24-4232-B710-F88132F6DFE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sz="1600" b="1" dirty="0" smtClean="0"/>
            <a:t>4. Общее удовлетворение качеством образовательной деятельности организации:</a:t>
          </a:r>
          <a:endParaRPr lang="ru-RU" sz="1600" dirty="0"/>
        </a:p>
      </dgm:t>
    </dgm:pt>
    <dgm:pt modelId="{AC06D8A8-3CBA-4113-AC74-F3F7C2FD078F}" type="parTrans" cxnId="{19A2862B-003F-407B-88E4-57C9B3B80DE4}">
      <dgm:prSet/>
      <dgm:spPr/>
      <dgm:t>
        <a:bodyPr/>
        <a:lstStyle/>
        <a:p>
          <a:endParaRPr lang="ru-RU"/>
        </a:p>
      </dgm:t>
    </dgm:pt>
    <dgm:pt modelId="{7D194CB4-76B5-4C7F-8940-786D88B1651F}" type="sibTrans" cxnId="{19A2862B-003F-407B-88E4-57C9B3B80DE4}">
      <dgm:prSet/>
      <dgm:spPr/>
      <dgm:t>
        <a:bodyPr/>
        <a:lstStyle/>
        <a:p>
          <a:endParaRPr lang="ru-RU"/>
        </a:p>
      </dgm:t>
    </dgm:pt>
    <dgm:pt modelId="{0F081333-94E9-4A4F-B18A-E3040D86667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500" b="1" dirty="0" smtClean="0"/>
            <a:t>Удовлетворение материально-техническим обеспечением</a:t>
          </a:r>
          <a:endParaRPr lang="ru-RU" sz="1500" dirty="0"/>
        </a:p>
      </dgm:t>
    </dgm:pt>
    <dgm:pt modelId="{9EEFE512-321C-4307-B32B-1087D1E171D9}" type="parTrans" cxnId="{D5945485-A40A-4272-A1A9-76565D4CC7AD}">
      <dgm:prSet/>
      <dgm:spPr/>
      <dgm:t>
        <a:bodyPr/>
        <a:lstStyle/>
        <a:p>
          <a:endParaRPr lang="ru-RU"/>
        </a:p>
      </dgm:t>
    </dgm:pt>
    <dgm:pt modelId="{DA2A2B39-92B0-4B87-A257-AE5F14DC119A}" type="sibTrans" cxnId="{D5945485-A40A-4272-A1A9-76565D4CC7AD}">
      <dgm:prSet/>
      <dgm:spPr/>
      <dgm:t>
        <a:bodyPr/>
        <a:lstStyle/>
        <a:p>
          <a:endParaRPr lang="ru-RU"/>
        </a:p>
      </dgm:t>
    </dgm:pt>
    <dgm:pt modelId="{C4A195AB-BC04-4B1A-91F2-27A257B8E71E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500" b="1" dirty="0" smtClean="0"/>
            <a:t>Удовлетворение качеством предоставляемых образовательных услуг</a:t>
          </a:r>
          <a:endParaRPr lang="ru-RU" sz="1500" dirty="0"/>
        </a:p>
      </dgm:t>
    </dgm:pt>
    <dgm:pt modelId="{8D10BAA3-6195-48AF-A0EC-DA07E6573870}" type="parTrans" cxnId="{FBE6EA8D-96F9-4202-AC3B-24723889B749}">
      <dgm:prSet/>
      <dgm:spPr/>
      <dgm:t>
        <a:bodyPr/>
        <a:lstStyle/>
        <a:p>
          <a:endParaRPr lang="ru-RU"/>
        </a:p>
      </dgm:t>
    </dgm:pt>
    <dgm:pt modelId="{303BBB1D-CA61-486B-8132-E0C263C7E2D5}" type="sibTrans" cxnId="{FBE6EA8D-96F9-4202-AC3B-24723889B749}">
      <dgm:prSet/>
      <dgm:spPr/>
      <dgm:t>
        <a:bodyPr/>
        <a:lstStyle/>
        <a:p>
          <a:endParaRPr lang="ru-RU"/>
        </a:p>
      </dgm:t>
    </dgm:pt>
    <dgm:pt modelId="{AC43EA59-1E5C-4711-B534-C734FB9A72F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500" b="1" dirty="0" smtClean="0"/>
            <a:t>Готовность рекомендовать организацию родственникам и знакомым</a:t>
          </a:r>
          <a:endParaRPr lang="ru-RU" sz="1500" dirty="0"/>
        </a:p>
      </dgm:t>
    </dgm:pt>
    <dgm:pt modelId="{6B56BD15-BC6D-41D2-84CB-C989E2BC8D5A}" type="parTrans" cxnId="{0CA28C46-38D9-4F4A-BB74-0FDF870D4BBB}">
      <dgm:prSet/>
      <dgm:spPr/>
      <dgm:t>
        <a:bodyPr/>
        <a:lstStyle/>
        <a:p>
          <a:endParaRPr lang="ru-RU"/>
        </a:p>
      </dgm:t>
    </dgm:pt>
    <dgm:pt modelId="{9F242D35-AA75-4DC0-BCF0-C39DC33B8F47}" type="sibTrans" cxnId="{0CA28C46-38D9-4F4A-BB74-0FDF870D4BBB}">
      <dgm:prSet/>
      <dgm:spPr/>
      <dgm:t>
        <a:bodyPr/>
        <a:lstStyle/>
        <a:p>
          <a:endParaRPr lang="ru-RU"/>
        </a:p>
      </dgm:t>
    </dgm:pt>
    <dgm:pt modelId="{80106CA1-C070-4627-BA13-37EE04B7FE81}" type="pres">
      <dgm:prSet presAssocID="{D0DB282B-E26C-44BD-B755-C1A3A2411D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6C4BC1-4ED5-42D6-BFFF-57EA9DD02517}" type="pres">
      <dgm:prSet presAssocID="{2993C4CC-1E24-4232-B710-F88132F6DFE8}" presName="linNode" presStyleCnt="0"/>
      <dgm:spPr/>
    </dgm:pt>
    <dgm:pt modelId="{59AD16FB-AF57-4BDF-B83E-F7258864CAFC}" type="pres">
      <dgm:prSet presAssocID="{2993C4CC-1E24-4232-B710-F88132F6DFE8}" presName="parentText" presStyleLbl="node1" presStyleIdx="0" presStyleCnt="1" custScaleX="148086" custScaleY="100098" custLinFactNeighborX="1722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D1E58-6E85-431C-BB24-7185EFE81B92}" type="pres">
      <dgm:prSet presAssocID="{2993C4CC-1E24-4232-B710-F88132F6DFE8}" presName="descendantText" presStyleLbl="alignAccFollowNode1" presStyleIdx="0" presStyleCnt="1" custScaleX="186505" custScaleY="125122" custLinFactNeighborX="-7407" custLinFactNeighborY="-2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1A2287-D241-42F4-B838-833CD7F706E1}" type="presOf" srcId="{D0DB282B-E26C-44BD-B755-C1A3A2411DF0}" destId="{80106CA1-C070-4627-BA13-37EE04B7FE81}" srcOrd="0" destOrd="0" presId="urn:microsoft.com/office/officeart/2005/8/layout/vList5"/>
    <dgm:cxn modelId="{0CA28C46-38D9-4F4A-BB74-0FDF870D4BBB}" srcId="{2993C4CC-1E24-4232-B710-F88132F6DFE8}" destId="{AC43EA59-1E5C-4711-B534-C734FB9A72FC}" srcOrd="2" destOrd="0" parTransId="{6B56BD15-BC6D-41D2-84CB-C989E2BC8D5A}" sibTransId="{9F242D35-AA75-4DC0-BCF0-C39DC33B8F47}"/>
    <dgm:cxn modelId="{578234B1-4FA4-47CA-9C4B-BDAE7C5D7BF8}" type="presOf" srcId="{2993C4CC-1E24-4232-B710-F88132F6DFE8}" destId="{59AD16FB-AF57-4BDF-B83E-F7258864CAFC}" srcOrd="0" destOrd="0" presId="urn:microsoft.com/office/officeart/2005/8/layout/vList5"/>
    <dgm:cxn modelId="{19A2862B-003F-407B-88E4-57C9B3B80DE4}" srcId="{D0DB282B-E26C-44BD-B755-C1A3A2411DF0}" destId="{2993C4CC-1E24-4232-B710-F88132F6DFE8}" srcOrd="0" destOrd="0" parTransId="{AC06D8A8-3CBA-4113-AC74-F3F7C2FD078F}" sibTransId="{7D194CB4-76B5-4C7F-8940-786D88B1651F}"/>
    <dgm:cxn modelId="{E5FFC6AB-DE1A-4831-B821-63B1C9BF57DD}" type="presOf" srcId="{0F081333-94E9-4A4F-B18A-E3040D86667C}" destId="{F4CD1E58-6E85-431C-BB24-7185EFE81B92}" srcOrd="0" destOrd="0" presId="urn:microsoft.com/office/officeart/2005/8/layout/vList5"/>
    <dgm:cxn modelId="{DD993683-CE7C-4E20-B368-08587A763D52}" type="presOf" srcId="{AC43EA59-1E5C-4711-B534-C734FB9A72FC}" destId="{F4CD1E58-6E85-431C-BB24-7185EFE81B92}" srcOrd="0" destOrd="2" presId="urn:microsoft.com/office/officeart/2005/8/layout/vList5"/>
    <dgm:cxn modelId="{D5945485-A40A-4272-A1A9-76565D4CC7AD}" srcId="{2993C4CC-1E24-4232-B710-F88132F6DFE8}" destId="{0F081333-94E9-4A4F-B18A-E3040D86667C}" srcOrd="0" destOrd="0" parTransId="{9EEFE512-321C-4307-B32B-1087D1E171D9}" sibTransId="{DA2A2B39-92B0-4B87-A257-AE5F14DC119A}"/>
    <dgm:cxn modelId="{5246D71E-DAED-404E-AF63-A2B5D5D374A0}" type="presOf" srcId="{C4A195AB-BC04-4B1A-91F2-27A257B8E71E}" destId="{F4CD1E58-6E85-431C-BB24-7185EFE81B92}" srcOrd="0" destOrd="1" presId="urn:microsoft.com/office/officeart/2005/8/layout/vList5"/>
    <dgm:cxn modelId="{FBE6EA8D-96F9-4202-AC3B-24723889B749}" srcId="{2993C4CC-1E24-4232-B710-F88132F6DFE8}" destId="{C4A195AB-BC04-4B1A-91F2-27A257B8E71E}" srcOrd="1" destOrd="0" parTransId="{8D10BAA3-6195-48AF-A0EC-DA07E6573870}" sibTransId="{303BBB1D-CA61-486B-8132-E0C263C7E2D5}"/>
    <dgm:cxn modelId="{9DA97CCD-8012-4BA8-91ED-B9D00313F884}" type="presParOf" srcId="{80106CA1-C070-4627-BA13-37EE04B7FE81}" destId="{6B6C4BC1-4ED5-42D6-BFFF-57EA9DD02517}" srcOrd="0" destOrd="0" presId="urn:microsoft.com/office/officeart/2005/8/layout/vList5"/>
    <dgm:cxn modelId="{CFE74FB5-E458-4013-BCF3-B7217CF5E13F}" type="presParOf" srcId="{6B6C4BC1-4ED5-42D6-BFFF-57EA9DD02517}" destId="{59AD16FB-AF57-4BDF-B83E-F7258864CAFC}" srcOrd="0" destOrd="0" presId="urn:microsoft.com/office/officeart/2005/8/layout/vList5"/>
    <dgm:cxn modelId="{E20C925A-207B-41F9-BFE6-8A1E413B143D}" type="presParOf" srcId="{6B6C4BC1-4ED5-42D6-BFFF-57EA9DD02517}" destId="{F4CD1E58-6E85-431C-BB24-7185EFE81B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454F28-2C4A-460B-8267-B12B6E599DC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86CA8A-0B27-4620-AC74-1974ED9C2A38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sz="1600" b="1" dirty="0" smtClean="0"/>
            <a:t>1. Открытость и доступность информации, размещенной на официальном сайте: </a:t>
          </a:r>
          <a:endParaRPr lang="ru-RU" sz="1600" b="1" dirty="0"/>
        </a:p>
      </dgm:t>
    </dgm:pt>
    <dgm:pt modelId="{D5336522-834B-4C1D-97E5-547DEEBF4F81}" type="parTrans" cxnId="{1DA7F5F3-F699-488B-B918-42A7ADABC812}">
      <dgm:prSet/>
      <dgm:spPr/>
      <dgm:t>
        <a:bodyPr/>
        <a:lstStyle/>
        <a:p>
          <a:endParaRPr lang="ru-RU" b="1"/>
        </a:p>
      </dgm:t>
    </dgm:pt>
    <dgm:pt modelId="{1C85ED49-F0DF-4BE9-AF97-B90B06B2A958}" type="sibTrans" cxnId="{1DA7F5F3-F699-488B-B918-42A7ADABC812}">
      <dgm:prSet/>
      <dgm:spPr/>
      <dgm:t>
        <a:bodyPr/>
        <a:lstStyle/>
        <a:p>
          <a:endParaRPr lang="ru-RU" b="1"/>
        </a:p>
      </dgm:t>
    </dgm:pt>
    <dgm:pt modelId="{FA0E9C5E-B332-4578-B333-FB8B1BAA6784}">
      <dgm:prSet custT="1"/>
      <dgm:spPr>
        <a:solidFill>
          <a:srgbClr val="CFD9EF">
            <a:alpha val="90000"/>
          </a:srgbClr>
        </a:solidFill>
      </dgm:spPr>
      <dgm:t>
        <a:bodyPr/>
        <a:lstStyle/>
        <a:p>
          <a:pPr rtl="0"/>
          <a:r>
            <a:rPr lang="ru-RU" sz="1500" b="1" dirty="0" smtClean="0"/>
            <a:t>Полнота и актуальность информации об организации и ее деятельности</a:t>
          </a:r>
          <a:endParaRPr lang="ru-RU" sz="1500" b="1" dirty="0"/>
        </a:p>
      </dgm:t>
    </dgm:pt>
    <dgm:pt modelId="{7FBDE096-8B44-44D3-B1AF-63347903709B}" type="parTrans" cxnId="{E078EF0B-C01A-4D89-8D64-6E0746F1BCBB}">
      <dgm:prSet/>
      <dgm:spPr/>
      <dgm:t>
        <a:bodyPr/>
        <a:lstStyle/>
        <a:p>
          <a:endParaRPr lang="ru-RU" b="1"/>
        </a:p>
      </dgm:t>
    </dgm:pt>
    <dgm:pt modelId="{7D1E9CA0-DB75-4A7C-B9C8-FFBB815EC320}" type="sibTrans" cxnId="{E078EF0B-C01A-4D89-8D64-6E0746F1BCBB}">
      <dgm:prSet/>
      <dgm:spPr/>
      <dgm:t>
        <a:bodyPr/>
        <a:lstStyle/>
        <a:p>
          <a:endParaRPr lang="ru-RU" b="1"/>
        </a:p>
      </dgm:t>
    </dgm:pt>
    <dgm:pt modelId="{45282C02-BD39-4A5C-9CCA-2D8B8FC6E798}">
      <dgm:prSet custT="1"/>
      <dgm:spPr>
        <a:solidFill>
          <a:srgbClr val="CFD9EF">
            <a:alpha val="90000"/>
          </a:srgbClr>
        </a:solidFill>
      </dgm:spPr>
      <dgm:t>
        <a:bodyPr/>
        <a:lstStyle/>
        <a:p>
          <a:pPr rtl="0"/>
          <a:r>
            <a:rPr lang="ru-RU" sz="1500" b="1" dirty="0" smtClean="0"/>
            <a:t>Наличие сведений о педагогических работниках организации</a:t>
          </a:r>
          <a:endParaRPr lang="ru-RU" sz="1500" b="1" dirty="0"/>
        </a:p>
      </dgm:t>
    </dgm:pt>
    <dgm:pt modelId="{AD20BF22-77EE-489D-A99B-456D56BFBB26}" type="parTrans" cxnId="{819D6C3D-683F-423B-93E5-000112995C14}">
      <dgm:prSet/>
      <dgm:spPr/>
      <dgm:t>
        <a:bodyPr/>
        <a:lstStyle/>
        <a:p>
          <a:endParaRPr lang="ru-RU" b="1"/>
        </a:p>
      </dgm:t>
    </dgm:pt>
    <dgm:pt modelId="{8B493114-65AF-4EE1-8869-C734C386CBE6}" type="sibTrans" cxnId="{819D6C3D-683F-423B-93E5-000112995C14}">
      <dgm:prSet/>
      <dgm:spPr/>
      <dgm:t>
        <a:bodyPr/>
        <a:lstStyle/>
        <a:p>
          <a:endParaRPr lang="ru-RU" b="1"/>
        </a:p>
      </dgm:t>
    </dgm:pt>
    <dgm:pt modelId="{83D16760-5BEF-4A31-9453-61E7C37A0C18}">
      <dgm:prSet custT="1"/>
      <dgm:spPr>
        <a:solidFill>
          <a:srgbClr val="CFD9EF">
            <a:alpha val="90000"/>
          </a:srgbClr>
        </a:solidFill>
      </dgm:spPr>
      <dgm:t>
        <a:bodyPr/>
        <a:lstStyle/>
        <a:p>
          <a:pPr rtl="0"/>
          <a:r>
            <a:rPr lang="ru-RU" sz="1500" b="1" dirty="0" smtClean="0"/>
            <a:t>Доступность взаимодействия с получателями образовательных услуг</a:t>
          </a:r>
          <a:endParaRPr lang="ru-RU" sz="1500" b="1" dirty="0"/>
        </a:p>
      </dgm:t>
    </dgm:pt>
    <dgm:pt modelId="{B6E99EE9-F8C6-4E37-AA2B-BAF14A416266}" type="parTrans" cxnId="{9EE7965C-4CA3-404E-8123-BCCD61F2324F}">
      <dgm:prSet/>
      <dgm:spPr/>
      <dgm:t>
        <a:bodyPr/>
        <a:lstStyle/>
        <a:p>
          <a:endParaRPr lang="ru-RU" b="1"/>
        </a:p>
      </dgm:t>
    </dgm:pt>
    <dgm:pt modelId="{BC233560-EF17-4A34-B33B-411F0E403E04}" type="sibTrans" cxnId="{9EE7965C-4CA3-404E-8123-BCCD61F2324F}">
      <dgm:prSet/>
      <dgm:spPr/>
      <dgm:t>
        <a:bodyPr/>
        <a:lstStyle/>
        <a:p>
          <a:endParaRPr lang="ru-RU" b="1"/>
        </a:p>
      </dgm:t>
    </dgm:pt>
    <dgm:pt modelId="{9F3F1D81-806A-42A6-A3E3-2C6F599164E1}">
      <dgm:prSet custT="1"/>
      <dgm:spPr>
        <a:solidFill>
          <a:srgbClr val="CFD9EF">
            <a:alpha val="90000"/>
          </a:srgbClr>
        </a:solidFill>
      </dgm:spPr>
      <dgm:t>
        <a:bodyPr/>
        <a:lstStyle/>
        <a:p>
          <a:pPr rtl="0"/>
          <a:r>
            <a:rPr lang="ru-RU" sz="1500" b="1" dirty="0" smtClean="0"/>
            <a:t>Доступность сведений о ходе рассмотрения обращений граждан</a:t>
          </a:r>
          <a:endParaRPr lang="ru-RU" sz="1500" b="1" dirty="0"/>
        </a:p>
      </dgm:t>
    </dgm:pt>
    <dgm:pt modelId="{473B255E-1CC4-4E7D-AA21-5340949DB95E}" type="parTrans" cxnId="{B12DFE5D-CB9B-437A-B5AA-8A0262660680}">
      <dgm:prSet/>
      <dgm:spPr/>
      <dgm:t>
        <a:bodyPr/>
        <a:lstStyle/>
        <a:p>
          <a:endParaRPr lang="ru-RU" b="1"/>
        </a:p>
      </dgm:t>
    </dgm:pt>
    <dgm:pt modelId="{764B2FD1-CFCC-41D5-94C2-34EA812A535E}" type="sibTrans" cxnId="{B12DFE5D-CB9B-437A-B5AA-8A0262660680}">
      <dgm:prSet/>
      <dgm:spPr/>
      <dgm:t>
        <a:bodyPr/>
        <a:lstStyle/>
        <a:p>
          <a:endParaRPr lang="ru-RU" b="1"/>
        </a:p>
      </dgm:t>
    </dgm:pt>
    <dgm:pt modelId="{2BFEB381-DDD4-473B-A9A9-C0BD822B5528}" type="pres">
      <dgm:prSet presAssocID="{02454F28-2C4A-460B-8267-B12B6E599D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9B0793-F6A7-49ED-9439-649E9B88EC62}" type="pres">
      <dgm:prSet presAssocID="{2786CA8A-0B27-4620-AC74-1974ED9C2A38}" presName="linNode" presStyleCnt="0"/>
      <dgm:spPr/>
    </dgm:pt>
    <dgm:pt modelId="{1AD4D27B-8D45-487F-95B3-888604681418}" type="pres">
      <dgm:prSet presAssocID="{2786CA8A-0B27-4620-AC74-1974ED9C2A38}" presName="parentText" presStyleLbl="node1" presStyleIdx="0" presStyleCnt="1" custScaleX="88606" custLinFactNeighborX="-6952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9E11E-D0C5-40AC-AF36-01474954D8DE}" type="pres">
      <dgm:prSet presAssocID="{2786CA8A-0B27-4620-AC74-1974ED9C2A38}" presName="descendantText" presStyleLbl="alignAccFollowNode1" presStyleIdx="0" presStyleCnt="1" custScaleX="160372" custScaleY="93842" custLinFactNeighborX="-962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78EF0B-C01A-4D89-8D64-6E0746F1BCBB}" srcId="{2786CA8A-0B27-4620-AC74-1974ED9C2A38}" destId="{FA0E9C5E-B332-4578-B333-FB8B1BAA6784}" srcOrd="0" destOrd="0" parTransId="{7FBDE096-8B44-44D3-B1AF-63347903709B}" sibTransId="{7D1E9CA0-DB75-4A7C-B9C8-FFBB815EC320}"/>
    <dgm:cxn modelId="{1DA7F5F3-F699-488B-B918-42A7ADABC812}" srcId="{02454F28-2C4A-460B-8267-B12B6E599DC2}" destId="{2786CA8A-0B27-4620-AC74-1974ED9C2A38}" srcOrd="0" destOrd="0" parTransId="{D5336522-834B-4C1D-97E5-547DEEBF4F81}" sibTransId="{1C85ED49-F0DF-4BE9-AF97-B90B06B2A958}"/>
    <dgm:cxn modelId="{D0454439-B0AA-4434-93DA-6024ED7F662B}" type="presOf" srcId="{2786CA8A-0B27-4620-AC74-1974ED9C2A38}" destId="{1AD4D27B-8D45-487F-95B3-888604681418}" srcOrd="0" destOrd="0" presId="urn:microsoft.com/office/officeart/2005/8/layout/vList5"/>
    <dgm:cxn modelId="{B12DFE5D-CB9B-437A-B5AA-8A0262660680}" srcId="{2786CA8A-0B27-4620-AC74-1974ED9C2A38}" destId="{9F3F1D81-806A-42A6-A3E3-2C6F599164E1}" srcOrd="3" destOrd="0" parTransId="{473B255E-1CC4-4E7D-AA21-5340949DB95E}" sibTransId="{764B2FD1-CFCC-41D5-94C2-34EA812A535E}"/>
    <dgm:cxn modelId="{584A87D0-F66B-4DD4-B12B-D919BC0F5F26}" type="presOf" srcId="{83D16760-5BEF-4A31-9453-61E7C37A0C18}" destId="{F9D9E11E-D0C5-40AC-AF36-01474954D8DE}" srcOrd="0" destOrd="2" presId="urn:microsoft.com/office/officeart/2005/8/layout/vList5"/>
    <dgm:cxn modelId="{9EE7965C-4CA3-404E-8123-BCCD61F2324F}" srcId="{2786CA8A-0B27-4620-AC74-1974ED9C2A38}" destId="{83D16760-5BEF-4A31-9453-61E7C37A0C18}" srcOrd="2" destOrd="0" parTransId="{B6E99EE9-F8C6-4E37-AA2B-BAF14A416266}" sibTransId="{BC233560-EF17-4A34-B33B-411F0E403E04}"/>
    <dgm:cxn modelId="{D8950F2F-E4F1-4240-85C7-792DDA7C20F3}" type="presOf" srcId="{45282C02-BD39-4A5C-9CCA-2D8B8FC6E798}" destId="{F9D9E11E-D0C5-40AC-AF36-01474954D8DE}" srcOrd="0" destOrd="1" presId="urn:microsoft.com/office/officeart/2005/8/layout/vList5"/>
    <dgm:cxn modelId="{62ABC717-45EF-4F4E-BB43-2CE03410F785}" type="presOf" srcId="{9F3F1D81-806A-42A6-A3E3-2C6F599164E1}" destId="{F9D9E11E-D0C5-40AC-AF36-01474954D8DE}" srcOrd="0" destOrd="3" presId="urn:microsoft.com/office/officeart/2005/8/layout/vList5"/>
    <dgm:cxn modelId="{6420681D-AB2B-4A8B-A93C-DBD2CA7B1035}" type="presOf" srcId="{FA0E9C5E-B332-4578-B333-FB8B1BAA6784}" destId="{F9D9E11E-D0C5-40AC-AF36-01474954D8DE}" srcOrd="0" destOrd="0" presId="urn:microsoft.com/office/officeart/2005/8/layout/vList5"/>
    <dgm:cxn modelId="{819D6C3D-683F-423B-93E5-000112995C14}" srcId="{2786CA8A-0B27-4620-AC74-1974ED9C2A38}" destId="{45282C02-BD39-4A5C-9CCA-2D8B8FC6E798}" srcOrd="1" destOrd="0" parTransId="{AD20BF22-77EE-489D-A99B-456D56BFBB26}" sibTransId="{8B493114-65AF-4EE1-8869-C734C386CBE6}"/>
    <dgm:cxn modelId="{153CD76B-F4A9-4497-8B28-1966303C22C3}" type="presOf" srcId="{02454F28-2C4A-460B-8267-B12B6E599DC2}" destId="{2BFEB381-DDD4-473B-A9A9-C0BD822B5528}" srcOrd="0" destOrd="0" presId="urn:microsoft.com/office/officeart/2005/8/layout/vList5"/>
    <dgm:cxn modelId="{E0238EB1-F0EB-4AAA-9A3A-000F3D88B7C3}" type="presParOf" srcId="{2BFEB381-DDD4-473B-A9A9-C0BD822B5528}" destId="{439B0793-F6A7-49ED-9439-649E9B88EC62}" srcOrd="0" destOrd="0" presId="urn:microsoft.com/office/officeart/2005/8/layout/vList5"/>
    <dgm:cxn modelId="{00776D80-8DA9-4888-83DF-8A5937B7763B}" type="presParOf" srcId="{439B0793-F6A7-49ED-9439-649E9B88EC62}" destId="{1AD4D27B-8D45-487F-95B3-888604681418}" srcOrd="0" destOrd="0" presId="urn:microsoft.com/office/officeart/2005/8/layout/vList5"/>
    <dgm:cxn modelId="{A7DD52BB-5ACE-4133-BE57-65BADF70E686}" type="presParOf" srcId="{439B0793-F6A7-49ED-9439-649E9B88EC62}" destId="{F9D9E11E-D0C5-40AC-AF36-01474954D8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C03381-314C-463E-A7A6-8095052A9A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D29851-382B-49D4-958C-8CF1866C28B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sz="1600" b="1" dirty="0" smtClean="0"/>
            <a:t>2. Комфортность условий, в которых осуществляется образовательная деятельность:</a:t>
          </a:r>
          <a:endParaRPr lang="ru-RU" sz="1600" b="1" dirty="0"/>
        </a:p>
      </dgm:t>
    </dgm:pt>
    <dgm:pt modelId="{16FD31FB-BB34-4683-94A1-8883BB8099B4}" type="parTrans" cxnId="{034CE00A-F2EE-4AFF-94F1-31F908B91DF6}">
      <dgm:prSet/>
      <dgm:spPr/>
      <dgm:t>
        <a:bodyPr/>
        <a:lstStyle/>
        <a:p>
          <a:endParaRPr lang="ru-RU"/>
        </a:p>
      </dgm:t>
    </dgm:pt>
    <dgm:pt modelId="{DF1A58C7-F151-4A87-9214-6EF3C3386738}" type="sibTrans" cxnId="{034CE00A-F2EE-4AFF-94F1-31F908B91DF6}">
      <dgm:prSet/>
      <dgm:spPr/>
      <dgm:t>
        <a:bodyPr/>
        <a:lstStyle/>
        <a:p>
          <a:endParaRPr lang="ru-RU"/>
        </a:p>
      </dgm:t>
    </dgm:pt>
    <dgm:pt modelId="{548B08D6-B306-412B-9CB1-612E07F0973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1500" b="1" dirty="0" smtClean="0"/>
            <a:t>Материально-техническое и информационное обеспечение</a:t>
          </a:r>
          <a:endParaRPr lang="ru-RU" sz="1500" b="1" dirty="0"/>
        </a:p>
      </dgm:t>
    </dgm:pt>
    <dgm:pt modelId="{8DA9402D-C295-49A7-8F4C-055621A87E1B}" type="parTrans" cxnId="{484AB176-21CE-4302-AE39-514809697A54}">
      <dgm:prSet/>
      <dgm:spPr/>
      <dgm:t>
        <a:bodyPr/>
        <a:lstStyle/>
        <a:p>
          <a:endParaRPr lang="ru-RU"/>
        </a:p>
      </dgm:t>
    </dgm:pt>
    <dgm:pt modelId="{06345B38-25E0-42BE-9FE7-0CFD1EF656ED}" type="sibTrans" cxnId="{484AB176-21CE-4302-AE39-514809697A54}">
      <dgm:prSet/>
      <dgm:spPr/>
      <dgm:t>
        <a:bodyPr/>
        <a:lstStyle/>
        <a:p>
          <a:endParaRPr lang="ru-RU"/>
        </a:p>
      </dgm:t>
    </dgm:pt>
    <dgm:pt modelId="{55430AE4-9A18-4718-8B78-8B62B2A0272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1500" b="1" dirty="0" smtClean="0"/>
            <a:t>Наличие необходимых условий для охраны и укрепления здоровья, организации питания обучающихся</a:t>
          </a:r>
          <a:endParaRPr lang="ru-RU" sz="1500" b="1" dirty="0"/>
        </a:p>
      </dgm:t>
    </dgm:pt>
    <dgm:pt modelId="{A18C0BC7-15CE-458B-A09B-3E1672C8D030}" type="parTrans" cxnId="{F51672A4-CEE4-4753-85E6-93ABAB02C1AA}">
      <dgm:prSet/>
      <dgm:spPr/>
      <dgm:t>
        <a:bodyPr/>
        <a:lstStyle/>
        <a:p>
          <a:endParaRPr lang="ru-RU"/>
        </a:p>
      </dgm:t>
    </dgm:pt>
    <dgm:pt modelId="{8EB63A71-9748-43E2-B23A-758AB6D7B2C4}" type="sibTrans" cxnId="{F51672A4-CEE4-4753-85E6-93ABAB02C1AA}">
      <dgm:prSet/>
      <dgm:spPr/>
      <dgm:t>
        <a:bodyPr/>
        <a:lstStyle/>
        <a:p>
          <a:endParaRPr lang="ru-RU"/>
        </a:p>
      </dgm:t>
    </dgm:pt>
    <dgm:pt modelId="{EB97859D-62C6-4B0D-9E61-2537DA764E0E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1500" b="1" dirty="0" smtClean="0"/>
            <a:t>Условия для индивидуальной работы с обучающимися</a:t>
          </a:r>
          <a:endParaRPr lang="ru-RU" sz="1500" b="1" dirty="0"/>
        </a:p>
      </dgm:t>
    </dgm:pt>
    <dgm:pt modelId="{703329E5-823C-44BD-BD20-58D7D8AA8063}" type="parTrans" cxnId="{60D2D24B-2869-4E0A-94FA-9CCB04041653}">
      <dgm:prSet/>
      <dgm:spPr/>
      <dgm:t>
        <a:bodyPr/>
        <a:lstStyle/>
        <a:p>
          <a:endParaRPr lang="ru-RU"/>
        </a:p>
      </dgm:t>
    </dgm:pt>
    <dgm:pt modelId="{0C698F33-FFF5-4FE2-A054-4A022AD0EEDD}" type="sibTrans" cxnId="{60D2D24B-2869-4E0A-94FA-9CCB04041653}">
      <dgm:prSet/>
      <dgm:spPr/>
      <dgm:t>
        <a:bodyPr/>
        <a:lstStyle/>
        <a:p>
          <a:endParaRPr lang="ru-RU"/>
        </a:p>
      </dgm:t>
    </dgm:pt>
    <dgm:pt modelId="{4131D877-8974-4D07-ABA1-70DCF4C38664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1500" b="1" dirty="0" smtClean="0"/>
            <a:t>Наличие дополнительных образовательных программ</a:t>
          </a:r>
          <a:endParaRPr lang="ru-RU" sz="1500" b="1" dirty="0"/>
        </a:p>
      </dgm:t>
    </dgm:pt>
    <dgm:pt modelId="{1778DD1E-FBA4-42C3-B97A-779EDF3386BC}" type="parTrans" cxnId="{FDBC1B6F-856B-42AB-8CD1-91D89ECB18EC}">
      <dgm:prSet/>
      <dgm:spPr/>
      <dgm:t>
        <a:bodyPr/>
        <a:lstStyle/>
        <a:p>
          <a:endParaRPr lang="ru-RU"/>
        </a:p>
      </dgm:t>
    </dgm:pt>
    <dgm:pt modelId="{930C179A-7A2A-4665-975B-3414F58948C2}" type="sibTrans" cxnId="{FDBC1B6F-856B-42AB-8CD1-91D89ECB18EC}">
      <dgm:prSet/>
      <dgm:spPr/>
      <dgm:t>
        <a:bodyPr/>
        <a:lstStyle/>
        <a:p>
          <a:endParaRPr lang="ru-RU"/>
        </a:p>
      </dgm:t>
    </dgm:pt>
    <dgm:pt modelId="{46090389-DA66-440C-B621-9D8F0C3A13B9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1500" b="1" dirty="0" smtClean="0"/>
            <a:t>Наличие возможности развития творческих способностей и интересов обучающихся, включая их участие в конкурсах и олимпиадах	</a:t>
          </a:r>
          <a:endParaRPr lang="ru-RU" sz="1500" b="1" dirty="0"/>
        </a:p>
      </dgm:t>
    </dgm:pt>
    <dgm:pt modelId="{B27BB96C-2353-4285-A5B4-405DF2CFF9A7}" type="parTrans" cxnId="{17413C61-89EC-4897-B994-4A19FBD9E24E}">
      <dgm:prSet/>
      <dgm:spPr/>
      <dgm:t>
        <a:bodyPr/>
        <a:lstStyle/>
        <a:p>
          <a:endParaRPr lang="ru-RU"/>
        </a:p>
      </dgm:t>
    </dgm:pt>
    <dgm:pt modelId="{AF8C60DA-8D28-4CA8-9188-2336FD70DD87}" type="sibTrans" cxnId="{17413C61-89EC-4897-B994-4A19FBD9E24E}">
      <dgm:prSet/>
      <dgm:spPr/>
      <dgm:t>
        <a:bodyPr/>
        <a:lstStyle/>
        <a:p>
          <a:endParaRPr lang="ru-RU"/>
        </a:p>
      </dgm:t>
    </dgm:pt>
    <dgm:pt modelId="{301E881A-8EA7-499E-B5E6-D96F392E5E0A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1500" b="1" dirty="0" smtClean="0"/>
            <a:t>Наличие возможности оказания психолого-педагогической, медицинской и социальной помощи обучающимся</a:t>
          </a:r>
          <a:endParaRPr lang="ru-RU" sz="1500" b="1" dirty="0"/>
        </a:p>
      </dgm:t>
    </dgm:pt>
    <dgm:pt modelId="{EF2D0759-09B7-42FA-A989-F89D693DFA66}" type="parTrans" cxnId="{BBBECC80-A9AF-4836-8E66-D6541E5B5384}">
      <dgm:prSet/>
      <dgm:spPr/>
      <dgm:t>
        <a:bodyPr/>
        <a:lstStyle/>
        <a:p>
          <a:endParaRPr lang="ru-RU"/>
        </a:p>
      </dgm:t>
    </dgm:pt>
    <dgm:pt modelId="{F909B315-A360-4382-902B-F560A469ACF4}" type="sibTrans" cxnId="{BBBECC80-A9AF-4836-8E66-D6541E5B5384}">
      <dgm:prSet/>
      <dgm:spPr/>
      <dgm:t>
        <a:bodyPr/>
        <a:lstStyle/>
        <a:p>
          <a:endParaRPr lang="ru-RU"/>
        </a:p>
      </dgm:t>
    </dgm:pt>
    <dgm:pt modelId="{49C2D049-D195-4C19-B396-553A44F3399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1500" b="1" dirty="0" smtClean="0"/>
            <a:t>Наличие условий организации обучения и воспитания обучающихся с ограниченными возможностями здоровья и инвалидов</a:t>
          </a:r>
          <a:endParaRPr lang="ru-RU" sz="1500" b="1" dirty="0"/>
        </a:p>
      </dgm:t>
    </dgm:pt>
    <dgm:pt modelId="{D6A32E04-2A80-4D0E-B2BD-6C45ED64B640}" type="parTrans" cxnId="{651E90A2-9C0E-4589-8EF6-A47F63D6EC5D}">
      <dgm:prSet/>
      <dgm:spPr/>
      <dgm:t>
        <a:bodyPr/>
        <a:lstStyle/>
        <a:p>
          <a:endParaRPr lang="ru-RU"/>
        </a:p>
      </dgm:t>
    </dgm:pt>
    <dgm:pt modelId="{8A25ED8B-1DC6-48B4-8357-E23B698971A0}" type="sibTrans" cxnId="{651E90A2-9C0E-4589-8EF6-A47F63D6EC5D}">
      <dgm:prSet/>
      <dgm:spPr/>
      <dgm:t>
        <a:bodyPr/>
        <a:lstStyle/>
        <a:p>
          <a:endParaRPr lang="ru-RU"/>
        </a:p>
      </dgm:t>
    </dgm:pt>
    <dgm:pt modelId="{8A41EF82-38BB-4F6F-894B-A1158E8208C2}" type="pres">
      <dgm:prSet presAssocID="{75C03381-314C-463E-A7A6-8095052A9A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5C1D58-00A8-4F83-B930-0CCA2DCFDC9A}" type="pres">
      <dgm:prSet presAssocID="{47D29851-382B-49D4-958C-8CF1866C28BB}" presName="linNode" presStyleCnt="0"/>
      <dgm:spPr/>
    </dgm:pt>
    <dgm:pt modelId="{DCA9334A-8CAC-4242-9B5E-D4F26E8033D3}" type="pres">
      <dgm:prSet presAssocID="{47D29851-382B-49D4-958C-8CF1866C28BB}" presName="parentText" presStyleLbl="node1" presStyleIdx="0" presStyleCnt="1" custScaleX="202185" custScaleY="93940" custLinFactNeighborX="-11623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349F6-2C38-4018-8E76-578BBFC71065}" type="pres">
      <dgm:prSet presAssocID="{47D29851-382B-49D4-958C-8CF1866C28BB}" presName="descendantText" presStyleLbl="alignAccFollowNode1" presStyleIdx="0" presStyleCnt="1" custScaleX="393275" custScaleY="125122" custLinFactNeighborX="-13806" custLinFactNeighborY="-6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E53C3F-4952-465C-9584-53AC0876D9AF}" type="presOf" srcId="{46090389-DA66-440C-B621-9D8F0C3A13B9}" destId="{77E349F6-2C38-4018-8E76-578BBFC71065}" srcOrd="0" destOrd="4" presId="urn:microsoft.com/office/officeart/2005/8/layout/vList5"/>
    <dgm:cxn modelId="{BBBECC80-A9AF-4836-8E66-D6541E5B5384}" srcId="{47D29851-382B-49D4-958C-8CF1866C28BB}" destId="{301E881A-8EA7-499E-B5E6-D96F392E5E0A}" srcOrd="5" destOrd="0" parTransId="{EF2D0759-09B7-42FA-A989-F89D693DFA66}" sibTransId="{F909B315-A360-4382-902B-F560A469ACF4}"/>
    <dgm:cxn modelId="{484AB176-21CE-4302-AE39-514809697A54}" srcId="{47D29851-382B-49D4-958C-8CF1866C28BB}" destId="{548B08D6-B306-412B-9CB1-612E07F09735}" srcOrd="0" destOrd="0" parTransId="{8DA9402D-C295-49A7-8F4C-055621A87E1B}" sibTransId="{06345B38-25E0-42BE-9FE7-0CFD1EF656ED}"/>
    <dgm:cxn modelId="{83F432CB-D117-49C5-8609-CF63E044D5D0}" type="presOf" srcId="{75C03381-314C-463E-A7A6-8095052A9AFC}" destId="{8A41EF82-38BB-4F6F-894B-A1158E8208C2}" srcOrd="0" destOrd="0" presId="urn:microsoft.com/office/officeart/2005/8/layout/vList5"/>
    <dgm:cxn modelId="{816E8C64-07D0-4712-AE42-62CEE59E43A7}" type="presOf" srcId="{EB97859D-62C6-4B0D-9E61-2537DA764E0E}" destId="{77E349F6-2C38-4018-8E76-578BBFC71065}" srcOrd="0" destOrd="2" presId="urn:microsoft.com/office/officeart/2005/8/layout/vList5"/>
    <dgm:cxn modelId="{472FEC7D-7B98-4320-9A0A-02951BBA7625}" type="presOf" srcId="{55430AE4-9A18-4718-8B78-8B62B2A02727}" destId="{77E349F6-2C38-4018-8E76-578BBFC71065}" srcOrd="0" destOrd="1" presId="urn:microsoft.com/office/officeart/2005/8/layout/vList5"/>
    <dgm:cxn modelId="{3DBC8A34-BE0B-46B3-9DDC-158CF0329C31}" type="presOf" srcId="{4131D877-8974-4D07-ABA1-70DCF4C38664}" destId="{77E349F6-2C38-4018-8E76-578BBFC71065}" srcOrd="0" destOrd="3" presId="urn:microsoft.com/office/officeart/2005/8/layout/vList5"/>
    <dgm:cxn modelId="{651E90A2-9C0E-4589-8EF6-A47F63D6EC5D}" srcId="{47D29851-382B-49D4-958C-8CF1866C28BB}" destId="{49C2D049-D195-4C19-B396-553A44F33995}" srcOrd="6" destOrd="0" parTransId="{D6A32E04-2A80-4D0E-B2BD-6C45ED64B640}" sibTransId="{8A25ED8B-1DC6-48B4-8357-E23B698971A0}"/>
    <dgm:cxn modelId="{034CE00A-F2EE-4AFF-94F1-31F908B91DF6}" srcId="{75C03381-314C-463E-A7A6-8095052A9AFC}" destId="{47D29851-382B-49D4-958C-8CF1866C28BB}" srcOrd="0" destOrd="0" parTransId="{16FD31FB-BB34-4683-94A1-8883BB8099B4}" sibTransId="{DF1A58C7-F151-4A87-9214-6EF3C3386738}"/>
    <dgm:cxn modelId="{8AB5CB22-9689-4799-B496-C3EE6959D695}" type="presOf" srcId="{548B08D6-B306-412B-9CB1-612E07F09735}" destId="{77E349F6-2C38-4018-8E76-578BBFC71065}" srcOrd="0" destOrd="0" presId="urn:microsoft.com/office/officeart/2005/8/layout/vList5"/>
    <dgm:cxn modelId="{60D2D24B-2869-4E0A-94FA-9CCB04041653}" srcId="{47D29851-382B-49D4-958C-8CF1866C28BB}" destId="{EB97859D-62C6-4B0D-9E61-2537DA764E0E}" srcOrd="2" destOrd="0" parTransId="{703329E5-823C-44BD-BD20-58D7D8AA8063}" sibTransId="{0C698F33-FFF5-4FE2-A054-4A022AD0EEDD}"/>
    <dgm:cxn modelId="{84C1A13A-8EA3-4628-B596-DA2E382B41CE}" type="presOf" srcId="{49C2D049-D195-4C19-B396-553A44F33995}" destId="{77E349F6-2C38-4018-8E76-578BBFC71065}" srcOrd="0" destOrd="6" presId="urn:microsoft.com/office/officeart/2005/8/layout/vList5"/>
    <dgm:cxn modelId="{FDBC1B6F-856B-42AB-8CD1-91D89ECB18EC}" srcId="{47D29851-382B-49D4-958C-8CF1866C28BB}" destId="{4131D877-8974-4D07-ABA1-70DCF4C38664}" srcOrd="3" destOrd="0" parTransId="{1778DD1E-FBA4-42C3-B97A-779EDF3386BC}" sibTransId="{930C179A-7A2A-4665-975B-3414F58948C2}"/>
    <dgm:cxn modelId="{1DCB468D-074B-409C-B153-86E8FCE3CF5A}" type="presOf" srcId="{47D29851-382B-49D4-958C-8CF1866C28BB}" destId="{DCA9334A-8CAC-4242-9B5E-D4F26E8033D3}" srcOrd="0" destOrd="0" presId="urn:microsoft.com/office/officeart/2005/8/layout/vList5"/>
    <dgm:cxn modelId="{D3A6424B-9D84-4B64-90CC-7DF0CFE241CF}" type="presOf" srcId="{301E881A-8EA7-499E-B5E6-D96F392E5E0A}" destId="{77E349F6-2C38-4018-8E76-578BBFC71065}" srcOrd="0" destOrd="5" presId="urn:microsoft.com/office/officeart/2005/8/layout/vList5"/>
    <dgm:cxn modelId="{17413C61-89EC-4897-B994-4A19FBD9E24E}" srcId="{47D29851-382B-49D4-958C-8CF1866C28BB}" destId="{46090389-DA66-440C-B621-9D8F0C3A13B9}" srcOrd="4" destOrd="0" parTransId="{B27BB96C-2353-4285-A5B4-405DF2CFF9A7}" sibTransId="{AF8C60DA-8D28-4CA8-9188-2336FD70DD87}"/>
    <dgm:cxn modelId="{F51672A4-CEE4-4753-85E6-93ABAB02C1AA}" srcId="{47D29851-382B-49D4-958C-8CF1866C28BB}" destId="{55430AE4-9A18-4718-8B78-8B62B2A02727}" srcOrd="1" destOrd="0" parTransId="{A18C0BC7-15CE-458B-A09B-3E1672C8D030}" sibTransId="{8EB63A71-9748-43E2-B23A-758AB6D7B2C4}"/>
    <dgm:cxn modelId="{652578C4-7D64-4673-8C30-ED237F1356BC}" type="presParOf" srcId="{8A41EF82-38BB-4F6F-894B-A1158E8208C2}" destId="{DD5C1D58-00A8-4F83-B930-0CCA2DCFDC9A}" srcOrd="0" destOrd="0" presId="urn:microsoft.com/office/officeart/2005/8/layout/vList5"/>
    <dgm:cxn modelId="{9302DC35-3081-4ACC-8C64-B5385F66CD95}" type="presParOf" srcId="{DD5C1D58-00A8-4F83-B930-0CCA2DCFDC9A}" destId="{DCA9334A-8CAC-4242-9B5E-D4F26E8033D3}" srcOrd="0" destOrd="0" presId="urn:microsoft.com/office/officeart/2005/8/layout/vList5"/>
    <dgm:cxn modelId="{C9B5CF3D-29BF-4762-80DB-ABAB11E56448}" type="presParOf" srcId="{DD5C1D58-00A8-4F83-B930-0CCA2DCFDC9A}" destId="{77E349F6-2C38-4018-8E76-578BBFC710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459BAD-E67B-4C46-A572-E7B88B03063F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1B85B1C-BDCA-429B-88B0-974F0C9DA199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1.1. Полнота и актуальность информации об организации и ее деятельности  </a:t>
          </a:r>
        </a:p>
        <a:p>
          <a:pPr rtl="0"/>
          <a:r>
            <a:rPr lang="ru-RU" sz="1400" b="1" dirty="0" smtClean="0">
              <a:solidFill>
                <a:schemeClr val="tx1"/>
              </a:solidFill>
            </a:rPr>
            <a:t>(максимум 10 баллов)</a:t>
          </a:r>
        </a:p>
        <a:p>
          <a:pPr rtl="0"/>
          <a:endParaRPr lang="ru-RU" sz="2000" b="1" dirty="0" smtClean="0">
            <a:solidFill>
              <a:schemeClr val="tx1"/>
            </a:solidFill>
          </a:endParaRPr>
        </a:p>
        <a:p>
          <a:pPr rtl="0"/>
          <a:endParaRPr lang="ru-RU" sz="2000" b="1" dirty="0" smtClean="0">
            <a:solidFill>
              <a:schemeClr val="tx1"/>
            </a:solidFill>
          </a:endParaRPr>
        </a:p>
        <a:p>
          <a:pPr rtl="0"/>
          <a:endParaRPr lang="ru-RU" sz="2000" b="1" dirty="0" smtClean="0">
            <a:solidFill>
              <a:schemeClr val="tx1"/>
            </a:solidFill>
          </a:endParaRPr>
        </a:p>
        <a:p>
          <a:pPr rtl="0"/>
          <a:endParaRPr lang="ru-RU" sz="2000" b="1" dirty="0" smtClean="0">
            <a:solidFill>
              <a:schemeClr val="tx1"/>
            </a:solidFill>
          </a:endParaRPr>
        </a:p>
        <a:p>
          <a:pPr rtl="0"/>
          <a:endParaRPr lang="ru-RU" sz="2000" dirty="0">
            <a:solidFill>
              <a:schemeClr val="tx1"/>
            </a:solidFill>
          </a:endParaRPr>
        </a:p>
      </dgm:t>
    </dgm:pt>
    <dgm:pt modelId="{E4ED0F27-1E2A-47C5-B620-866A3D8E4B88}" type="parTrans" cxnId="{EEAFC7FA-12C6-417E-A42A-3444584E988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D7CBD6-7C00-4AC8-AAB5-E5B49519A1A1}" type="sibTrans" cxnId="{EEAFC7FA-12C6-417E-A42A-3444584E988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A39B6F4-AA10-4AC8-8947-1EC8343D43CE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1.2. Наличие сведений о педагогических работниках организации</a:t>
          </a:r>
        </a:p>
        <a:p>
          <a:pPr rtl="0"/>
          <a:r>
            <a:rPr lang="ru-RU" sz="1400" b="1" dirty="0" smtClean="0">
              <a:solidFill>
                <a:schemeClr val="tx1"/>
              </a:solidFill>
            </a:rPr>
            <a:t>(максимум 10 баллов)</a:t>
          </a:r>
        </a:p>
        <a:p>
          <a:pPr rtl="0"/>
          <a:endParaRPr lang="ru-RU" sz="2000" b="1" dirty="0" smtClean="0">
            <a:solidFill>
              <a:schemeClr val="tx1"/>
            </a:solidFill>
          </a:endParaRPr>
        </a:p>
        <a:p>
          <a:pPr rtl="0"/>
          <a:endParaRPr lang="ru-RU" sz="2000" b="1" dirty="0" smtClean="0">
            <a:solidFill>
              <a:schemeClr val="tx1"/>
            </a:solidFill>
          </a:endParaRPr>
        </a:p>
        <a:p>
          <a:pPr rtl="0"/>
          <a:endParaRPr lang="ru-RU" sz="2000" b="1" dirty="0" smtClean="0">
            <a:solidFill>
              <a:schemeClr val="tx1"/>
            </a:solidFill>
          </a:endParaRPr>
        </a:p>
        <a:p>
          <a:pPr rtl="0"/>
          <a:endParaRPr lang="ru-RU" sz="2000" b="1" dirty="0" smtClean="0">
            <a:solidFill>
              <a:schemeClr val="tx1"/>
            </a:solidFill>
          </a:endParaRPr>
        </a:p>
        <a:p>
          <a:pPr rtl="0"/>
          <a:endParaRPr lang="ru-RU" sz="2000" b="1" dirty="0" smtClean="0">
            <a:solidFill>
              <a:schemeClr val="tx1"/>
            </a:solidFill>
          </a:endParaRPr>
        </a:p>
        <a:p>
          <a:pPr rtl="0"/>
          <a:endParaRPr lang="ru-RU" sz="2000" b="1" dirty="0">
            <a:solidFill>
              <a:schemeClr val="tx1"/>
            </a:solidFill>
          </a:endParaRPr>
        </a:p>
      </dgm:t>
    </dgm:pt>
    <dgm:pt modelId="{F9D04BC9-976D-4005-8972-0A51C57E1C47}" type="parTrans" cxnId="{EDC41D7F-D9B0-43E0-A542-F36A828497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0A30282-5CAA-4340-9916-69D5D3BCAC66}" type="sibTrans" cxnId="{EDC41D7F-D9B0-43E0-A542-F36A828497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560FE01-E61D-419A-86E6-3B48F2274978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1.3. Доступность </a:t>
          </a:r>
          <a:r>
            <a:rPr lang="ru-RU" sz="2000" b="1" dirty="0" err="1" smtClean="0">
              <a:solidFill>
                <a:schemeClr val="tx1"/>
              </a:solidFill>
            </a:rPr>
            <a:t>взаимодей-ствия</a:t>
          </a:r>
          <a:r>
            <a:rPr lang="ru-RU" sz="2000" b="1" dirty="0" smtClean="0">
              <a:solidFill>
                <a:schemeClr val="tx1"/>
              </a:solidFill>
            </a:rPr>
            <a:t> с получателями образователь-</a:t>
          </a:r>
          <a:r>
            <a:rPr lang="ru-RU" sz="2000" b="1" dirty="0" err="1" smtClean="0">
              <a:solidFill>
                <a:schemeClr val="tx1"/>
              </a:solidFill>
            </a:rPr>
            <a:t>ных</a:t>
          </a:r>
          <a:r>
            <a:rPr lang="ru-RU" sz="2000" b="1" dirty="0" smtClean="0">
              <a:solidFill>
                <a:schemeClr val="tx1"/>
              </a:solidFill>
            </a:rPr>
            <a:t> услуг</a:t>
          </a:r>
        </a:p>
        <a:p>
          <a:pPr rtl="0"/>
          <a:r>
            <a:rPr lang="ru-RU" sz="1400" b="1" dirty="0" smtClean="0">
              <a:solidFill>
                <a:schemeClr val="tx1"/>
              </a:solidFill>
            </a:rPr>
            <a:t>(по телефону, по электронной почте, с помощью электронных сервисов)</a:t>
          </a:r>
        </a:p>
        <a:p>
          <a:pPr rtl="0"/>
          <a:r>
            <a:rPr lang="ru-RU" sz="1400" b="1" dirty="0" smtClean="0">
              <a:solidFill>
                <a:schemeClr val="tx1"/>
              </a:solidFill>
            </a:rPr>
            <a:t>(максимум 10 баллов)</a:t>
          </a:r>
        </a:p>
        <a:p>
          <a:pPr rtl="0"/>
          <a:endParaRPr lang="ru-RU" sz="700" b="1" dirty="0" smtClean="0">
            <a:solidFill>
              <a:schemeClr val="tx1"/>
            </a:solidFill>
          </a:endParaRPr>
        </a:p>
        <a:p>
          <a:pPr rtl="0"/>
          <a:endParaRPr lang="ru-RU" sz="700" b="1" dirty="0" smtClean="0">
            <a:solidFill>
              <a:schemeClr val="tx1"/>
            </a:solidFill>
          </a:endParaRPr>
        </a:p>
        <a:p>
          <a:pPr rtl="0"/>
          <a:endParaRPr lang="ru-RU" sz="700" b="1" dirty="0" smtClean="0">
            <a:solidFill>
              <a:schemeClr val="tx1"/>
            </a:solidFill>
          </a:endParaRPr>
        </a:p>
        <a:p>
          <a:pPr rtl="0"/>
          <a:endParaRPr lang="ru-RU" sz="700" b="1" dirty="0" smtClean="0">
            <a:solidFill>
              <a:schemeClr val="tx1"/>
            </a:solidFill>
          </a:endParaRPr>
        </a:p>
        <a:p>
          <a:pPr rtl="0"/>
          <a:endParaRPr lang="ru-RU" sz="700" b="1" dirty="0" smtClean="0">
            <a:solidFill>
              <a:schemeClr val="tx1"/>
            </a:solidFill>
          </a:endParaRPr>
        </a:p>
        <a:p>
          <a:pPr rtl="0"/>
          <a:endParaRPr lang="ru-RU" sz="700" b="1" dirty="0" smtClean="0">
            <a:solidFill>
              <a:schemeClr val="tx1"/>
            </a:solidFill>
          </a:endParaRPr>
        </a:p>
        <a:p>
          <a:pPr rtl="0"/>
          <a:endParaRPr lang="ru-RU" sz="700" b="1" dirty="0" smtClean="0">
            <a:solidFill>
              <a:schemeClr val="tx1"/>
            </a:solidFill>
          </a:endParaRPr>
        </a:p>
        <a:p>
          <a:pPr rtl="0"/>
          <a:endParaRPr lang="ru-RU" sz="700" b="1" dirty="0" smtClean="0">
            <a:solidFill>
              <a:schemeClr val="tx1"/>
            </a:solidFill>
          </a:endParaRPr>
        </a:p>
        <a:p>
          <a:pPr rtl="0"/>
          <a:endParaRPr lang="ru-RU" sz="700" b="1" dirty="0" smtClean="0">
            <a:solidFill>
              <a:schemeClr val="tx1"/>
            </a:solidFill>
          </a:endParaRPr>
        </a:p>
        <a:p>
          <a:pPr rtl="0"/>
          <a:endParaRPr lang="ru-RU" sz="700" dirty="0">
            <a:solidFill>
              <a:schemeClr val="tx1"/>
            </a:solidFill>
          </a:endParaRPr>
        </a:p>
      </dgm:t>
    </dgm:pt>
    <dgm:pt modelId="{C249AE82-DF43-43AB-9650-13A6B5160DCB}" type="parTrans" cxnId="{B0854024-515B-486F-B629-25199D0E40E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F5D109-C169-4295-898E-770FEF4567CC}" type="sibTrans" cxnId="{B0854024-515B-486F-B629-25199D0E40E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B600F3D-F557-4042-A290-5EBABC802B7E}">
      <dgm:prSet custT="1"/>
      <dgm:spPr/>
      <dgm:t>
        <a:bodyPr/>
        <a:lstStyle/>
        <a:p>
          <a:pPr rtl="0"/>
          <a:endParaRPr lang="ru-RU" sz="2000" b="1" dirty="0" smtClean="0">
            <a:solidFill>
              <a:schemeClr val="tx1"/>
            </a:solidFill>
          </a:endParaRPr>
        </a:p>
        <a:p>
          <a:pPr rtl="0"/>
          <a:endParaRPr lang="ru-RU" sz="2000" b="1" dirty="0" smtClean="0">
            <a:solidFill>
              <a:schemeClr val="tx1"/>
            </a:solidFill>
          </a:endParaRPr>
        </a:p>
        <a:p>
          <a:pPr rtl="0"/>
          <a:r>
            <a:rPr lang="ru-RU" sz="2000" b="1" dirty="0" smtClean="0">
              <a:solidFill>
                <a:schemeClr val="tx1"/>
              </a:solidFill>
            </a:rPr>
            <a:t>1.4. Доступность сведений о ходе рассмотрения обращений граждан</a:t>
          </a:r>
        </a:p>
        <a:p>
          <a:pPr rtl="0"/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1400" b="1" dirty="0" smtClean="0">
              <a:solidFill>
                <a:schemeClr val="tx1"/>
              </a:solidFill>
            </a:rPr>
            <a:t>(по телефону, по электронной почте, с помощью электронных сервисов)</a:t>
          </a:r>
        </a:p>
        <a:p>
          <a:pPr rtl="0"/>
          <a:r>
            <a:rPr lang="ru-RU" sz="1400" b="1" dirty="0" smtClean="0">
              <a:solidFill>
                <a:schemeClr val="tx1"/>
              </a:solidFill>
            </a:rPr>
            <a:t>(максимум 10 баллов)</a:t>
          </a:r>
        </a:p>
        <a:p>
          <a:pPr rtl="0"/>
          <a:endParaRPr lang="ru-RU" sz="900" b="1" dirty="0" smtClean="0">
            <a:solidFill>
              <a:schemeClr val="tx1"/>
            </a:solidFill>
          </a:endParaRPr>
        </a:p>
        <a:p>
          <a:pPr rtl="0"/>
          <a:endParaRPr lang="ru-RU" sz="900" b="1" dirty="0" smtClean="0">
            <a:solidFill>
              <a:schemeClr val="tx1"/>
            </a:solidFill>
          </a:endParaRPr>
        </a:p>
        <a:p>
          <a:pPr rtl="0"/>
          <a:endParaRPr lang="ru-RU" sz="900" b="1" dirty="0" smtClean="0">
            <a:solidFill>
              <a:schemeClr val="tx1"/>
            </a:solidFill>
          </a:endParaRPr>
        </a:p>
        <a:p>
          <a:pPr rtl="0"/>
          <a:endParaRPr lang="ru-RU" sz="900" b="1" dirty="0" smtClean="0">
            <a:solidFill>
              <a:schemeClr val="tx1"/>
            </a:solidFill>
          </a:endParaRPr>
        </a:p>
        <a:p>
          <a:pPr rtl="0"/>
          <a:endParaRPr lang="ru-RU" sz="900" b="1" dirty="0" smtClean="0">
            <a:solidFill>
              <a:schemeClr val="tx1"/>
            </a:solidFill>
          </a:endParaRPr>
        </a:p>
        <a:p>
          <a:pPr rtl="0"/>
          <a:endParaRPr lang="ru-RU" sz="900" b="1" dirty="0" smtClean="0">
            <a:solidFill>
              <a:schemeClr val="tx1"/>
            </a:solidFill>
          </a:endParaRPr>
        </a:p>
        <a:p>
          <a:pPr rtl="0"/>
          <a:endParaRPr lang="ru-RU" sz="900" b="1" dirty="0" smtClean="0">
            <a:solidFill>
              <a:schemeClr val="tx1"/>
            </a:solidFill>
          </a:endParaRPr>
        </a:p>
        <a:p>
          <a:pPr rtl="0"/>
          <a:endParaRPr lang="ru-RU" sz="900" b="1" dirty="0" smtClean="0">
            <a:solidFill>
              <a:schemeClr val="tx1"/>
            </a:solidFill>
          </a:endParaRPr>
        </a:p>
        <a:p>
          <a:pPr rtl="0"/>
          <a:endParaRPr lang="ru-RU" sz="900" b="1" dirty="0" smtClean="0">
            <a:solidFill>
              <a:schemeClr val="tx1"/>
            </a:solidFill>
          </a:endParaRPr>
        </a:p>
        <a:p>
          <a:pPr rtl="0"/>
          <a:endParaRPr lang="ru-RU" sz="900" b="1" dirty="0" smtClean="0">
            <a:solidFill>
              <a:schemeClr val="tx1"/>
            </a:solidFill>
          </a:endParaRPr>
        </a:p>
        <a:p>
          <a:pPr rtl="0"/>
          <a:endParaRPr lang="ru-RU" sz="900" dirty="0">
            <a:solidFill>
              <a:schemeClr val="tx1"/>
            </a:solidFill>
          </a:endParaRPr>
        </a:p>
      </dgm:t>
    </dgm:pt>
    <dgm:pt modelId="{D467C933-64F6-49C8-9532-EC53AEAD4136}" type="parTrans" cxnId="{18EF977B-8E3D-40F6-905B-B8C0F370AD3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BFD5D2-1C1B-4593-B3FD-B1A5BB1D2D86}" type="sibTrans" cxnId="{18EF977B-8E3D-40F6-905B-B8C0F370AD3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BC5287-4063-4A7D-BD83-64C86727D22A}" type="pres">
      <dgm:prSet presAssocID="{87459BAD-E67B-4C46-A572-E7B88B0306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67D7-649E-4788-A66E-7BE7F45AAB80}" type="pres">
      <dgm:prSet presAssocID="{87459BAD-E67B-4C46-A572-E7B88B03063F}" presName="fgShape" presStyleLbl="fgShp" presStyleIdx="0" presStyleCnt="1"/>
      <dgm:spPr/>
    </dgm:pt>
    <dgm:pt modelId="{734CB4BF-A739-4906-A917-F5B0EE00868E}" type="pres">
      <dgm:prSet presAssocID="{87459BAD-E67B-4C46-A572-E7B88B03063F}" presName="linComp" presStyleCnt="0"/>
      <dgm:spPr/>
    </dgm:pt>
    <dgm:pt modelId="{5F063131-C9B7-4373-AD24-01D8CD7A4CD3}" type="pres">
      <dgm:prSet presAssocID="{91B85B1C-BDCA-429B-88B0-974F0C9DA199}" presName="compNode" presStyleCnt="0"/>
      <dgm:spPr/>
    </dgm:pt>
    <dgm:pt modelId="{7AD5EE42-5CB6-4DAF-AEAE-92088C9C5883}" type="pres">
      <dgm:prSet presAssocID="{91B85B1C-BDCA-429B-88B0-974F0C9DA199}" presName="bkgdShape" presStyleLbl="node1" presStyleIdx="0" presStyleCnt="4" custLinFactNeighborX="3315" custLinFactNeighborY="-1538"/>
      <dgm:spPr/>
      <dgm:t>
        <a:bodyPr/>
        <a:lstStyle/>
        <a:p>
          <a:endParaRPr lang="ru-RU"/>
        </a:p>
      </dgm:t>
    </dgm:pt>
    <dgm:pt modelId="{9839EDC6-532D-4308-85A8-EA50195FBF6B}" type="pres">
      <dgm:prSet presAssocID="{91B85B1C-BDCA-429B-88B0-974F0C9DA19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80E4F-8F34-44A8-8595-80435038BC01}" type="pres">
      <dgm:prSet presAssocID="{91B85B1C-BDCA-429B-88B0-974F0C9DA199}" presName="invisiNode" presStyleLbl="node1" presStyleIdx="0" presStyleCnt="4"/>
      <dgm:spPr/>
    </dgm:pt>
    <dgm:pt modelId="{12C466C6-7BF0-4221-9512-5381D07664B0}" type="pres">
      <dgm:prSet presAssocID="{91B85B1C-BDCA-429B-88B0-974F0C9DA199}" presName="imagNode" presStyleLbl="fgImgPlace1" presStyleIdx="0" presStyleCnt="4" custFlipVert="1" custFlipHor="1" custScaleX="31063" custScaleY="6988" custLinFactY="94196" custLinFactNeighborX="21579" custLinFactNeighborY="100000"/>
      <dgm:spPr/>
    </dgm:pt>
    <dgm:pt modelId="{79AEB3DA-537A-45DE-8D9A-BA9ACAD9B127}" type="pres">
      <dgm:prSet presAssocID="{67D7CBD6-7C00-4AC8-AAB5-E5B49519A1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F2C630A-D4ED-4C6C-9F5B-E21CD4F5DBD3}" type="pres">
      <dgm:prSet presAssocID="{8A39B6F4-AA10-4AC8-8947-1EC8343D43CE}" presName="compNode" presStyleCnt="0"/>
      <dgm:spPr/>
    </dgm:pt>
    <dgm:pt modelId="{097CB35E-4D1D-456A-98A9-4A1A1B569A59}" type="pres">
      <dgm:prSet presAssocID="{8A39B6F4-AA10-4AC8-8947-1EC8343D43CE}" presName="bkgdShape" presStyleLbl="node1" presStyleIdx="1" presStyleCnt="4" custLinFactNeighborX="2612"/>
      <dgm:spPr/>
      <dgm:t>
        <a:bodyPr/>
        <a:lstStyle/>
        <a:p>
          <a:endParaRPr lang="ru-RU"/>
        </a:p>
      </dgm:t>
    </dgm:pt>
    <dgm:pt modelId="{9D93CFCF-0C53-42E2-9E2B-3ABC88BEE2EF}" type="pres">
      <dgm:prSet presAssocID="{8A39B6F4-AA10-4AC8-8947-1EC8343D43C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9C6D7-5049-4B9B-B40A-05372B22D666}" type="pres">
      <dgm:prSet presAssocID="{8A39B6F4-AA10-4AC8-8947-1EC8343D43CE}" presName="invisiNode" presStyleLbl="node1" presStyleIdx="1" presStyleCnt="4"/>
      <dgm:spPr/>
    </dgm:pt>
    <dgm:pt modelId="{B95BA888-A802-416A-9302-4EACACBFEAFE}" type="pres">
      <dgm:prSet presAssocID="{8A39B6F4-AA10-4AC8-8947-1EC8343D43CE}" presName="imagNode" presStyleLbl="fgImgPlace1" presStyleIdx="1" presStyleCnt="4" custFlipVert="1" custScaleX="28672" custScaleY="15916" custLinFactY="94040" custLinFactNeighborX="-12908" custLinFactNeighborY="100000"/>
      <dgm:spPr/>
    </dgm:pt>
    <dgm:pt modelId="{04427EE9-C451-4C53-A4EF-F9BD555347FC}" type="pres">
      <dgm:prSet presAssocID="{50A30282-5CAA-4340-9916-69D5D3BCAC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34304D8-EF0C-473E-85B4-42D712F7061A}" type="pres">
      <dgm:prSet presAssocID="{0560FE01-E61D-419A-86E6-3B48F2274978}" presName="compNode" presStyleCnt="0"/>
      <dgm:spPr/>
    </dgm:pt>
    <dgm:pt modelId="{D14AEF2E-0E21-4C8D-A27B-F95CCC2EF78E}" type="pres">
      <dgm:prSet presAssocID="{0560FE01-E61D-419A-86E6-3B48F2274978}" presName="bkgdShape" presStyleLbl="node1" presStyleIdx="2" presStyleCnt="4" custLinFactNeighborX="1910"/>
      <dgm:spPr/>
      <dgm:t>
        <a:bodyPr/>
        <a:lstStyle/>
        <a:p>
          <a:endParaRPr lang="ru-RU"/>
        </a:p>
      </dgm:t>
    </dgm:pt>
    <dgm:pt modelId="{B2416D54-6A51-4761-A3EF-EACB4A756C7E}" type="pres">
      <dgm:prSet presAssocID="{0560FE01-E61D-419A-86E6-3B48F227497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0CC2D-4AD0-467C-942D-171AE8291F8C}" type="pres">
      <dgm:prSet presAssocID="{0560FE01-E61D-419A-86E6-3B48F2274978}" presName="invisiNode" presStyleLbl="node1" presStyleIdx="2" presStyleCnt="4"/>
      <dgm:spPr/>
    </dgm:pt>
    <dgm:pt modelId="{6221CBE3-2FB6-4EA5-8F30-D3DCC07EC55E}" type="pres">
      <dgm:prSet presAssocID="{0560FE01-E61D-419A-86E6-3B48F2274978}" presName="imagNode" presStyleLbl="fgImgPlace1" presStyleIdx="2" presStyleCnt="4" custScaleX="28671" custScaleY="15916" custLinFactY="94040" custLinFactNeighborX="0" custLinFactNeighborY="100000"/>
      <dgm:spPr/>
    </dgm:pt>
    <dgm:pt modelId="{7F0FB179-F78B-470B-8EA5-88E2127AFCD8}" type="pres">
      <dgm:prSet presAssocID="{07F5D109-C169-4295-898E-770FEF4567C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AF80DA-7C4C-4E62-A9FB-9BC31A3FCA9B}" type="pres">
      <dgm:prSet presAssocID="{DB600F3D-F557-4042-A290-5EBABC802B7E}" presName="compNode" presStyleCnt="0"/>
      <dgm:spPr/>
    </dgm:pt>
    <dgm:pt modelId="{3162186E-7285-4B7E-9550-BE64C811BAC6}" type="pres">
      <dgm:prSet presAssocID="{DB600F3D-F557-4042-A290-5EBABC802B7E}" presName="bkgdShape" presStyleLbl="node1" presStyleIdx="3" presStyleCnt="4"/>
      <dgm:spPr/>
      <dgm:t>
        <a:bodyPr/>
        <a:lstStyle/>
        <a:p>
          <a:endParaRPr lang="ru-RU"/>
        </a:p>
      </dgm:t>
    </dgm:pt>
    <dgm:pt modelId="{BC72749E-D335-48F9-BA0E-CF6481D1E425}" type="pres">
      <dgm:prSet presAssocID="{DB600F3D-F557-4042-A290-5EBABC802B7E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149F7-0A74-4150-80B8-2CF181AB4BF8}" type="pres">
      <dgm:prSet presAssocID="{DB600F3D-F557-4042-A290-5EBABC802B7E}" presName="invisiNode" presStyleLbl="node1" presStyleIdx="3" presStyleCnt="4"/>
      <dgm:spPr/>
    </dgm:pt>
    <dgm:pt modelId="{6644F050-E0EE-4A09-8F59-15C8145BD335}" type="pres">
      <dgm:prSet presAssocID="{DB600F3D-F557-4042-A290-5EBABC802B7E}" presName="imagNode" presStyleLbl="fgImgPlace1" presStyleIdx="3" presStyleCnt="4" custFlipVert="1" custScaleX="21334" custScaleY="21044" custLinFactY="96604" custLinFactNeighborX="27720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</dgm:ptLst>
  <dgm:cxnLst>
    <dgm:cxn modelId="{16621DAC-7DE4-430E-860A-2A1C356B6C9B}" type="presOf" srcId="{DB600F3D-F557-4042-A290-5EBABC802B7E}" destId="{BC72749E-D335-48F9-BA0E-CF6481D1E425}" srcOrd="1" destOrd="0" presId="urn:microsoft.com/office/officeart/2005/8/layout/hList7"/>
    <dgm:cxn modelId="{5951F49D-3A61-4DD0-AF2F-0783CEF95D7D}" type="presOf" srcId="{DB600F3D-F557-4042-A290-5EBABC802B7E}" destId="{3162186E-7285-4B7E-9550-BE64C811BAC6}" srcOrd="0" destOrd="0" presId="urn:microsoft.com/office/officeart/2005/8/layout/hList7"/>
    <dgm:cxn modelId="{EDC41D7F-D9B0-43E0-A542-F36A82849714}" srcId="{87459BAD-E67B-4C46-A572-E7B88B03063F}" destId="{8A39B6F4-AA10-4AC8-8947-1EC8343D43CE}" srcOrd="1" destOrd="0" parTransId="{F9D04BC9-976D-4005-8972-0A51C57E1C47}" sibTransId="{50A30282-5CAA-4340-9916-69D5D3BCAC66}"/>
    <dgm:cxn modelId="{F7D5CA9E-AC29-4A58-8CA6-0B3180E44CE7}" type="presOf" srcId="{91B85B1C-BDCA-429B-88B0-974F0C9DA199}" destId="{9839EDC6-532D-4308-85A8-EA50195FBF6B}" srcOrd="1" destOrd="0" presId="urn:microsoft.com/office/officeart/2005/8/layout/hList7"/>
    <dgm:cxn modelId="{EDF62BA3-1B46-4605-A984-630255BB6065}" type="presOf" srcId="{0560FE01-E61D-419A-86E6-3B48F2274978}" destId="{D14AEF2E-0E21-4C8D-A27B-F95CCC2EF78E}" srcOrd="0" destOrd="0" presId="urn:microsoft.com/office/officeart/2005/8/layout/hList7"/>
    <dgm:cxn modelId="{CDEE68D7-9E9A-46F2-9638-96407141CF52}" type="presOf" srcId="{91B85B1C-BDCA-429B-88B0-974F0C9DA199}" destId="{7AD5EE42-5CB6-4DAF-AEAE-92088C9C5883}" srcOrd="0" destOrd="0" presId="urn:microsoft.com/office/officeart/2005/8/layout/hList7"/>
    <dgm:cxn modelId="{B0854024-515B-486F-B629-25199D0E40E7}" srcId="{87459BAD-E67B-4C46-A572-E7B88B03063F}" destId="{0560FE01-E61D-419A-86E6-3B48F2274978}" srcOrd="2" destOrd="0" parTransId="{C249AE82-DF43-43AB-9650-13A6B5160DCB}" sibTransId="{07F5D109-C169-4295-898E-770FEF4567CC}"/>
    <dgm:cxn modelId="{D0677028-1B45-4B68-9A4F-5AEC495136EA}" type="presOf" srcId="{07F5D109-C169-4295-898E-770FEF4567CC}" destId="{7F0FB179-F78B-470B-8EA5-88E2127AFCD8}" srcOrd="0" destOrd="0" presId="urn:microsoft.com/office/officeart/2005/8/layout/hList7"/>
    <dgm:cxn modelId="{55F9FFA2-EAD2-4377-A46F-AC06F977A3A3}" type="presOf" srcId="{87459BAD-E67B-4C46-A572-E7B88B03063F}" destId="{16BC5287-4063-4A7D-BD83-64C86727D22A}" srcOrd="0" destOrd="0" presId="urn:microsoft.com/office/officeart/2005/8/layout/hList7"/>
    <dgm:cxn modelId="{CFA74CFA-E4B9-442A-93DC-752C9C1F53B4}" type="presOf" srcId="{8A39B6F4-AA10-4AC8-8947-1EC8343D43CE}" destId="{097CB35E-4D1D-456A-98A9-4A1A1B569A59}" srcOrd="0" destOrd="0" presId="urn:microsoft.com/office/officeart/2005/8/layout/hList7"/>
    <dgm:cxn modelId="{CAAD37DE-77C3-40D3-8E0A-1A15F499C736}" type="presOf" srcId="{8A39B6F4-AA10-4AC8-8947-1EC8343D43CE}" destId="{9D93CFCF-0C53-42E2-9E2B-3ABC88BEE2EF}" srcOrd="1" destOrd="0" presId="urn:microsoft.com/office/officeart/2005/8/layout/hList7"/>
    <dgm:cxn modelId="{E8588092-5696-4E3B-9072-C9B4A013F4C3}" type="presOf" srcId="{67D7CBD6-7C00-4AC8-AAB5-E5B49519A1A1}" destId="{79AEB3DA-537A-45DE-8D9A-BA9ACAD9B127}" srcOrd="0" destOrd="0" presId="urn:microsoft.com/office/officeart/2005/8/layout/hList7"/>
    <dgm:cxn modelId="{EEAFC7FA-12C6-417E-A42A-3444584E988B}" srcId="{87459BAD-E67B-4C46-A572-E7B88B03063F}" destId="{91B85B1C-BDCA-429B-88B0-974F0C9DA199}" srcOrd="0" destOrd="0" parTransId="{E4ED0F27-1E2A-47C5-B620-866A3D8E4B88}" sibTransId="{67D7CBD6-7C00-4AC8-AAB5-E5B49519A1A1}"/>
    <dgm:cxn modelId="{18EF977B-8E3D-40F6-905B-B8C0F370AD34}" srcId="{87459BAD-E67B-4C46-A572-E7B88B03063F}" destId="{DB600F3D-F557-4042-A290-5EBABC802B7E}" srcOrd="3" destOrd="0" parTransId="{D467C933-64F6-49C8-9532-EC53AEAD4136}" sibTransId="{84BFD5D2-1C1B-4593-B3FD-B1A5BB1D2D86}"/>
    <dgm:cxn modelId="{676CA986-9732-4BB6-A0B3-7EA774BCB9D1}" type="presOf" srcId="{0560FE01-E61D-419A-86E6-3B48F2274978}" destId="{B2416D54-6A51-4761-A3EF-EACB4A756C7E}" srcOrd="1" destOrd="0" presId="urn:microsoft.com/office/officeart/2005/8/layout/hList7"/>
    <dgm:cxn modelId="{B6A50D67-98C1-4849-A08A-68C403437E23}" type="presOf" srcId="{50A30282-5CAA-4340-9916-69D5D3BCAC66}" destId="{04427EE9-C451-4C53-A4EF-F9BD555347FC}" srcOrd="0" destOrd="0" presId="urn:microsoft.com/office/officeart/2005/8/layout/hList7"/>
    <dgm:cxn modelId="{E56419E9-86F3-497A-8920-6B8784EC7F6D}" type="presParOf" srcId="{16BC5287-4063-4A7D-BD83-64C86727D22A}" destId="{5E9867D7-649E-4788-A66E-7BE7F45AAB80}" srcOrd="0" destOrd="0" presId="urn:microsoft.com/office/officeart/2005/8/layout/hList7"/>
    <dgm:cxn modelId="{68F438D2-68F7-4F8A-A8C6-3F592DEFE9FE}" type="presParOf" srcId="{16BC5287-4063-4A7D-BD83-64C86727D22A}" destId="{734CB4BF-A739-4906-A917-F5B0EE00868E}" srcOrd="1" destOrd="0" presId="urn:microsoft.com/office/officeart/2005/8/layout/hList7"/>
    <dgm:cxn modelId="{923E5804-2776-4A1E-8883-ADAB48AC30CE}" type="presParOf" srcId="{734CB4BF-A739-4906-A917-F5B0EE00868E}" destId="{5F063131-C9B7-4373-AD24-01D8CD7A4CD3}" srcOrd="0" destOrd="0" presId="urn:microsoft.com/office/officeart/2005/8/layout/hList7"/>
    <dgm:cxn modelId="{4782957C-D381-4246-8011-46A8D6440217}" type="presParOf" srcId="{5F063131-C9B7-4373-AD24-01D8CD7A4CD3}" destId="{7AD5EE42-5CB6-4DAF-AEAE-92088C9C5883}" srcOrd="0" destOrd="0" presId="urn:microsoft.com/office/officeart/2005/8/layout/hList7"/>
    <dgm:cxn modelId="{96DD72BD-F8C5-4E42-BFD1-A9F720E84F1A}" type="presParOf" srcId="{5F063131-C9B7-4373-AD24-01D8CD7A4CD3}" destId="{9839EDC6-532D-4308-85A8-EA50195FBF6B}" srcOrd="1" destOrd="0" presId="urn:microsoft.com/office/officeart/2005/8/layout/hList7"/>
    <dgm:cxn modelId="{C950E4B4-6150-4BDF-B4A5-9F0D33DDBF56}" type="presParOf" srcId="{5F063131-C9B7-4373-AD24-01D8CD7A4CD3}" destId="{19480E4F-8F34-44A8-8595-80435038BC01}" srcOrd="2" destOrd="0" presId="urn:microsoft.com/office/officeart/2005/8/layout/hList7"/>
    <dgm:cxn modelId="{7D6DF49D-6E07-4CDB-8DFA-EABFB3908B32}" type="presParOf" srcId="{5F063131-C9B7-4373-AD24-01D8CD7A4CD3}" destId="{12C466C6-7BF0-4221-9512-5381D07664B0}" srcOrd="3" destOrd="0" presId="urn:microsoft.com/office/officeart/2005/8/layout/hList7"/>
    <dgm:cxn modelId="{BC00ED1A-44BF-4572-96FF-38DAD59DE144}" type="presParOf" srcId="{734CB4BF-A739-4906-A917-F5B0EE00868E}" destId="{79AEB3DA-537A-45DE-8D9A-BA9ACAD9B127}" srcOrd="1" destOrd="0" presId="urn:microsoft.com/office/officeart/2005/8/layout/hList7"/>
    <dgm:cxn modelId="{C34F9122-F19D-4416-83FD-A3F281D591D4}" type="presParOf" srcId="{734CB4BF-A739-4906-A917-F5B0EE00868E}" destId="{7F2C630A-D4ED-4C6C-9F5B-E21CD4F5DBD3}" srcOrd="2" destOrd="0" presId="urn:microsoft.com/office/officeart/2005/8/layout/hList7"/>
    <dgm:cxn modelId="{64EDFE62-CB4C-49BB-A077-1F843C629F3B}" type="presParOf" srcId="{7F2C630A-D4ED-4C6C-9F5B-E21CD4F5DBD3}" destId="{097CB35E-4D1D-456A-98A9-4A1A1B569A59}" srcOrd="0" destOrd="0" presId="urn:microsoft.com/office/officeart/2005/8/layout/hList7"/>
    <dgm:cxn modelId="{BC23DF47-87F5-47C0-A8DE-2F9571B9CF69}" type="presParOf" srcId="{7F2C630A-D4ED-4C6C-9F5B-E21CD4F5DBD3}" destId="{9D93CFCF-0C53-42E2-9E2B-3ABC88BEE2EF}" srcOrd="1" destOrd="0" presId="urn:microsoft.com/office/officeart/2005/8/layout/hList7"/>
    <dgm:cxn modelId="{9C98F28B-81E0-4B09-ABE1-23DC6DB07A83}" type="presParOf" srcId="{7F2C630A-D4ED-4C6C-9F5B-E21CD4F5DBD3}" destId="{78D9C6D7-5049-4B9B-B40A-05372B22D666}" srcOrd="2" destOrd="0" presId="urn:microsoft.com/office/officeart/2005/8/layout/hList7"/>
    <dgm:cxn modelId="{FA04D882-FECB-4A68-B3FA-85B09168B533}" type="presParOf" srcId="{7F2C630A-D4ED-4C6C-9F5B-E21CD4F5DBD3}" destId="{B95BA888-A802-416A-9302-4EACACBFEAFE}" srcOrd="3" destOrd="0" presId="urn:microsoft.com/office/officeart/2005/8/layout/hList7"/>
    <dgm:cxn modelId="{68F5C22B-68F6-47E2-9AEF-EDB4615D48E2}" type="presParOf" srcId="{734CB4BF-A739-4906-A917-F5B0EE00868E}" destId="{04427EE9-C451-4C53-A4EF-F9BD555347FC}" srcOrd="3" destOrd="0" presId="urn:microsoft.com/office/officeart/2005/8/layout/hList7"/>
    <dgm:cxn modelId="{6512C6C7-CE91-4922-9DD4-C628008D91F7}" type="presParOf" srcId="{734CB4BF-A739-4906-A917-F5B0EE00868E}" destId="{334304D8-EF0C-473E-85B4-42D712F7061A}" srcOrd="4" destOrd="0" presId="urn:microsoft.com/office/officeart/2005/8/layout/hList7"/>
    <dgm:cxn modelId="{B783FAE5-E194-4AE9-BD25-038D4FE6A91E}" type="presParOf" srcId="{334304D8-EF0C-473E-85B4-42D712F7061A}" destId="{D14AEF2E-0E21-4C8D-A27B-F95CCC2EF78E}" srcOrd="0" destOrd="0" presId="urn:microsoft.com/office/officeart/2005/8/layout/hList7"/>
    <dgm:cxn modelId="{086776C1-ECCB-4ED3-8EE3-2024CDE5A4C7}" type="presParOf" srcId="{334304D8-EF0C-473E-85B4-42D712F7061A}" destId="{B2416D54-6A51-4761-A3EF-EACB4A756C7E}" srcOrd="1" destOrd="0" presId="urn:microsoft.com/office/officeart/2005/8/layout/hList7"/>
    <dgm:cxn modelId="{ED502BF0-54D8-42A7-A3CB-8C9D50EDBE72}" type="presParOf" srcId="{334304D8-EF0C-473E-85B4-42D712F7061A}" destId="{5080CC2D-4AD0-467C-942D-171AE8291F8C}" srcOrd="2" destOrd="0" presId="urn:microsoft.com/office/officeart/2005/8/layout/hList7"/>
    <dgm:cxn modelId="{218D59B7-F457-47FD-AC2F-FA5DF429A740}" type="presParOf" srcId="{334304D8-EF0C-473E-85B4-42D712F7061A}" destId="{6221CBE3-2FB6-4EA5-8F30-D3DCC07EC55E}" srcOrd="3" destOrd="0" presId="urn:microsoft.com/office/officeart/2005/8/layout/hList7"/>
    <dgm:cxn modelId="{BE157F45-361D-4202-BFAD-4BC62CA7E860}" type="presParOf" srcId="{734CB4BF-A739-4906-A917-F5B0EE00868E}" destId="{7F0FB179-F78B-470B-8EA5-88E2127AFCD8}" srcOrd="5" destOrd="0" presId="urn:microsoft.com/office/officeart/2005/8/layout/hList7"/>
    <dgm:cxn modelId="{59208A81-BE3B-4543-86C9-8813D9B8ECD3}" type="presParOf" srcId="{734CB4BF-A739-4906-A917-F5B0EE00868E}" destId="{D8AF80DA-7C4C-4E62-A9FB-9BC31A3FCA9B}" srcOrd="6" destOrd="0" presId="urn:microsoft.com/office/officeart/2005/8/layout/hList7"/>
    <dgm:cxn modelId="{29C90F7B-8535-4CAD-91CA-36CC466173CD}" type="presParOf" srcId="{D8AF80DA-7C4C-4E62-A9FB-9BC31A3FCA9B}" destId="{3162186E-7285-4B7E-9550-BE64C811BAC6}" srcOrd="0" destOrd="0" presId="urn:microsoft.com/office/officeart/2005/8/layout/hList7"/>
    <dgm:cxn modelId="{664D4614-106E-4060-9091-787F30F6F63D}" type="presParOf" srcId="{D8AF80DA-7C4C-4E62-A9FB-9BC31A3FCA9B}" destId="{BC72749E-D335-48F9-BA0E-CF6481D1E425}" srcOrd="1" destOrd="0" presId="urn:microsoft.com/office/officeart/2005/8/layout/hList7"/>
    <dgm:cxn modelId="{5B8B3A91-379A-4888-8BF1-887A9155EAE3}" type="presParOf" srcId="{D8AF80DA-7C4C-4E62-A9FB-9BC31A3FCA9B}" destId="{A7F149F7-0A74-4150-80B8-2CF181AB4BF8}" srcOrd="2" destOrd="0" presId="urn:microsoft.com/office/officeart/2005/8/layout/hList7"/>
    <dgm:cxn modelId="{88657C12-C1AE-4B91-A8D9-4E5B8C3A98CC}" type="presParOf" srcId="{D8AF80DA-7C4C-4E62-A9FB-9BC31A3FCA9B}" destId="{6644F050-E0EE-4A09-8F59-15C8145BD33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CD7DA0-919D-4E95-901C-0B3BEEF4D99B}" type="doc">
      <dgm:prSet loTypeId="urn:microsoft.com/office/officeart/2005/8/layout/vList5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15B1BCE-BCB3-4972-AEFD-D38A0347B481}">
      <dgm:prSet custT="1"/>
      <dgm:spPr/>
      <dgm:t>
        <a:bodyPr/>
        <a:lstStyle/>
        <a:p>
          <a:pPr rtl="0"/>
          <a:r>
            <a:rPr lang="ru-RU" sz="1600" b="1" dirty="0" smtClean="0"/>
            <a:t>2.1. Материально-техническое и информационное обеспечение  (максимум 10 баллов)</a:t>
          </a:r>
          <a:endParaRPr lang="ru-RU" sz="1600" b="1" dirty="0"/>
        </a:p>
      </dgm:t>
    </dgm:pt>
    <dgm:pt modelId="{E2F03424-3F33-47B1-A081-24833147F39D}" type="parTrans" cxnId="{A7BAB8E2-6B63-4A41-A335-65AE9318A422}">
      <dgm:prSet/>
      <dgm:spPr/>
      <dgm:t>
        <a:bodyPr/>
        <a:lstStyle/>
        <a:p>
          <a:endParaRPr lang="ru-RU" sz="1600" b="1"/>
        </a:p>
      </dgm:t>
    </dgm:pt>
    <dgm:pt modelId="{33311CEE-81EB-437C-A40F-0C9E1F83A360}" type="sibTrans" cxnId="{A7BAB8E2-6B63-4A41-A335-65AE9318A422}">
      <dgm:prSet/>
      <dgm:spPr/>
      <dgm:t>
        <a:bodyPr/>
        <a:lstStyle/>
        <a:p>
          <a:endParaRPr lang="ru-RU" sz="1600" b="1"/>
        </a:p>
      </dgm:t>
    </dgm:pt>
    <dgm:pt modelId="{87B84F68-7AA1-4575-A507-6007262E5065}">
      <dgm:prSet custT="1"/>
      <dgm:spPr/>
      <dgm:t>
        <a:bodyPr/>
        <a:lstStyle/>
        <a:p>
          <a:pPr rtl="0"/>
          <a:r>
            <a:rPr lang="ru-RU" sz="1600" b="1" dirty="0" smtClean="0"/>
            <a:t>2.2. Наличие необходимых условий для охраны и укрепления здоровья, организации питания обучающихся (максимум 10 баллов)</a:t>
          </a:r>
          <a:endParaRPr lang="ru-RU" sz="1600" b="1" dirty="0"/>
        </a:p>
      </dgm:t>
    </dgm:pt>
    <dgm:pt modelId="{F0658CE4-8BC4-4DFA-A857-18FEEBFDD58B}" type="parTrans" cxnId="{68B026E2-9E69-4B70-BF98-1402D7E70582}">
      <dgm:prSet/>
      <dgm:spPr/>
      <dgm:t>
        <a:bodyPr/>
        <a:lstStyle/>
        <a:p>
          <a:endParaRPr lang="ru-RU" sz="1600" b="1"/>
        </a:p>
      </dgm:t>
    </dgm:pt>
    <dgm:pt modelId="{3BED271C-6791-445E-B083-6FE65DB04CA5}" type="sibTrans" cxnId="{68B026E2-9E69-4B70-BF98-1402D7E70582}">
      <dgm:prSet/>
      <dgm:spPr/>
      <dgm:t>
        <a:bodyPr/>
        <a:lstStyle/>
        <a:p>
          <a:endParaRPr lang="ru-RU" sz="1600" b="1"/>
        </a:p>
      </dgm:t>
    </dgm:pt>
    <dgm:pt modelId="{F899AB49-73CC-4710-A7C6-EA2662AA0416}">
      <dgm:prSet custT="1"/>
      <dgm:spPr/>
      <dgm:t>
        <a:bodyPr/>
        <a:lstStyle/>
        <a:p>
          <a:pPr rtl="0"/>
          <a:r>
            <a:rPr lang="ru-RU" sz="1600" b="1" dirty="0" smtClean="0"/>
            <a:t>2.3. Условия для индивидуальной работы с обучающимися (максимум 10 баллов)</a:t>
          </a:r>
          <a:endParaRPr lang="ru-RU" sz="1600" b="1" dirty="0"/>
        </a:p>
      </dgm:t>
    </dgm:pt>
    <dgm:pt modelId="{CF3612D1-A1D1-4013-A6F8-3D32B9544C98}" type="parTrans" cxnId="{6DE7907E-90CB-4E30-95E1-DD3A42D3218A}">
      <dgm:prSet/>
      <dgm:spPr/>
      <dgm:t>
        <a:bodyPr/>
        <a:lstStyle/>
        <a:p>
          <a:endParaRPr lang="ru-RU" sz="1600" b="1"/>
        </a:p>
      </dgm:t>
    </dgm:pt>
    <dgm:pt modelId="{B7636D18-C194-4CDF-BE15-4F83D5C45BF9}" type="sibTrans" cxnId="{6DE7907E-90CB-4E30-95E1-DD3A42D3218A}">
      <dgm:prSet/>
      <dgm:spPr/>
      <dgm:t>
        <a:bodyPr/>
        <a:lstStyle/>
        <a:p>
          <a:endParaRPr lang="ru-RU" sz="1600" b="1"/>
        </a:p>
      </dgm:t>
    </dgm:pt>
    <dgm:pt modelId="{545AD77C-893A-415F-9A4C-0F77A82B416B}">
      <dgm:prSet custT="1"/>
      <dgm:spPr/>
      <dgm:t>
        <a:bodyPr/>
        <a:lstStyle/>
        <a:p>
          <a:pPr rtl="0"/>
          <a:r>
            <a:rPr lang="ru-RU" sz="1600" b="1" dirty="0" smtClean="0"/>
            <a:t>2.4. Наличие дополнительных образовательных программ (максимум 10 баллов)</a:t>
          </a:r>
          <a:endParaRPr lang="ru-RU" sz="1600" b="1" dirty="0"/>
        </a:p>
      </dgm:t>
    </dgm:pt>
    <dgm:pt modelId="{BBC9C4A4-99CD-4C16-ABB7-6929654037DA}" type="parTrans" cxnId="{4F625006-5E1A-4223-8822-154605BE5945}">
      <dgm:prSet/>
      <dgm:spPr/>
      <dgm:t>
        <a:bodyPr/>
        <a:lstStyle/>
        <a:p>
          <a:endParaRPr lang="ru-RU" sz="1600" b="1"/>
        </a:p>
      </dgm:t>
    </dgm:pt>
    <dgm:pt modelId="{FDD115A5-B516-4C7D-8696-C529AA4FE6E6}" type="sibTrans" cxnId="{4F625006-5E1A-4223-8822-154605BE5945}">
      <dgm:prSet/>
      <dgm:spPr/>
      <dgm:t>
        <a:bodyPr/>
        <a:lstStyle/>
        <a:p>
          <a:endParaRPr lang="ru-RU" sz="1600" b="1"/>
        </a:p>
      </dgm:t>
    </dgm:pt>
    <dgm:pt modelId="{292B1722-CB86-469D-9123-A7C8F5C3A90B}">
      <dgm:prSet custT="1"/>
      <dgm:spPr/>
      <dgm:t>
        <a:bodyPr/>
        <a:lstStyle/>
        <a:p>
          <a:pPr rtl="0"/>
          <a:r>
            <a:rPr lang="ru-RU" sz="1600" b="1" dirty="0" smtClean="0"/>
            <a:t>2.5. Наличие возможности развития творческих способностей и интересов обучающихся, включая их участие в конкурсах и олимпиадах, выставках, смотрах, физкультурных мероприятиях, спортивных и других массовых мероприятиях (максимум 10 баллов)</a:t>
          </a:r>
          <a:endParaRPr lang="ru-RU" sz="1600" b="1" dirty="0"/>
        </a:p>
      </dgm:t>
    </dgm:pt>
    <dgm:pt modelId="{35C43333-9A8F-4195-A489-F0486CAA19BB}" type="parTrans" cxnId="{F532D9C9-D082-4F39-89F3-DF739E7EDABE}">
      <dgm:prSet/>
      <dgm:spPr/>
      <dgm:t>
        <a:bodyPr/>
        <a:lstStyle/>
        <a:p>
          <a:endParaRPr lang="ru-RU" sz="1600" b="1"/>
        </a:p>
      </dgm:t>
    </dgm:pt>
    <dgm:pt modelId="{C7CE6E7A-693C-4A65-973D-6EE53DF83B06}" type="sibTrans" cxnId="{F532D9C9-D082-4F39-89F3-DF739E7EDABE}">
      <dgm:prSet/>
      <dgm:spPr/>
      <dgm:t>
        <a:bodyPr/>
        <a:lstStyle/>
        <a:p>
          <a:endParaRPr lang="ru-RU" sz="1600" b="1"/>
        </a:p>
      </dgm:t>
    </dgm:pt>
    <dgm:pt modelId="{67129F4E-410A-45A2-9D40-DFACD2DBEAA4}">
      <dgm:prSet custT="1"/>
      <dgm:spPr/>
      <dgm:t>
        <a:bodyPr/>
        <a:lstStyle/>
        <a:p>
          <a:pPr rtl="0"/>
          <a:r>
            <a:rPr lang="ru-RU" sz="1600" b="1" dirty="0" smtClean="0"/>
            <a:t>2.6. Наличие возможности оказания психолого-педагогической, медицинской и социальной помощи обучающимся (максимум 10 баллов)</a:t>
          </a:r>
          <a:endParaRPr lang="ru-RU" sz="1600" b="1" dirty="0"/>
        </a:p>
      </dgm:t>
    </dgm:pt>
    <dgm:pt modelId="{7153F10A-FA28-41DA-95F3-0B402D7B650C}" type="parTrans" cxnId="{0BD3653F-CB84-4C78-BA0C-52ADA6606C13}">
      <dgm:prSet/>
      <dgm:spPr/>
      <dgm:t>
        <a:bodyPr/>
        <a:lstStyle/>
        <a:p>
          <a:endParaRPr lang="ru-RU" sz="1600" b="1"/>
        </a:p>
      </dgm:t>
    </dgm:pt>
    <dgm:pt modelId="{A30F490C-D490-485D-90F7-E0FA09D149FB}" type="sibTrans" cxnId="{0BD3653F-CB84-4C78-BA0C-52ADA6606C13}">
      <dgm:prSet/>
      <dgm:spPr/>
      <dgm:t>
        <a:bodyPr/>
        <a:lstStyle/>
        <a:p>
          <a:endParaRPr lang="ru-RU" sz="1600" b="1"/>
        </a:p>
      </dgm:t>
    </dgm:pt>
    <dgm:pt modelId="{0C485044-C622-4A4C-8504-7C36E00F99E7}">
      <dgm:prSet custT="1"/>
      <dgm:spPr/>
      <dgm:t>
        <a:bodyPr/>
        <a:lstStyle/>
        <a:p>
          <a:pPr rtl="0"/>
          <a:r>
            <a:rPr lang="ru-RU" sz="1600" b="1" dirty="0" smtClean="0"/>
            <a:t>2.7. Наличие условий организации обучения и воспитания обучающихся с ограниченными возможностями здоровья и инвалидов (максимум 10 баллов)</a:t>
          </a:r>
          <a:endParaRPr lang="ru-RU" sz="1600" b="1" dirty="0"/>
        </a:p>
      </dgm:t>
    </dgm:pt>
    <dgm:pt modelId="{2C8D22F7-FB4C-4AC6-A761-62951428A6B5}" type="parTrans" cxnId="{7CFEC6B4-E844-4F67-AC04-4D9B2344D64B}">
      <dgm:prSet/>
      <dgm:spPr/>
      <dgm:t>
        <a:bodyPr/>
        <a:lstStyle/>
        <a:p>
          <a:endParaRPr lang="ru-RU" sz="1600" b="1"/>
        </a:p>
      </dgm:t>
    </dgm:pt>
    <dgm:pt modelId="{30B5A2D6-71DA-44C5-A28B-2FE48653C208}" type="sibTrans" cxnId="{7CFEC6B4-E844-4F67-AC04-4D9B2344D64B}">
      <dgm:prSet/>
      <dgm:spPr/>
      <dgm:t>
        <a:bodyPr/>
        <a:lstStyle/>
        <a:p>
          <a:endParaRPr lang="ru-RU" sz="1600" b="1"/>
        </a:p>
      </dgm:t>
    </dgm:pt>
    <dgm:pt modelId="{F479C00C-A1A9-48C3-9FA5-B362C9762757}" type="pres">
      <dgm:prSet presAssocID="{41CD7DA0-919D-4E95-901C-0B3BEEF4D9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8671A7-31BF-4A24-BF31-1A268E39F6C0}" type="pres">
      <dgm:prSet presAssocID="{615B1BCE-BCB3-4972-AEFD-D38A0347B481}" presName="linNode" presStyleCnt="0"/>
      <dgm:spPr/>
    </dgm:pt>
    <dgm:pt modelId="{44767C0C-FDCF-4BA5-9159-4D78C89A4D49}" type="pres">
      <dgm:prSet presAssocID="{615B1BCE-BCB3-4972-AEFD-D38A0347B481}" presName="parentText" presStyleLbl="node1" presStyleIdx="0" presStyleCnt="7" custScaleX="277778" custLinFactNeighborX="2323" custLinFactNeighborY="-14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19611-1123-4C92-9718-1CFCF4A47C85}" type="pres">
      <dgm:prSet presAssocID="{33311CEE-81EB-437C-A40F-0C9E1F83A360}" presName="sp" presStyleCnt="0"/>
      <dgm:spPr/>
    </dgm:pt>
    <dgm:pt modelId="{7EC81C61-738C-47C7-9F56-0082BCB23774}" type="pres">
      <dgm:prSet presAssocID="{87B84F68-7AA1-4575-A507-6007262E5065}" presName="linNode" presStyleCnt="0"/>
      <dgm:spPr/>
    </dgm:pt>
    <dgm:pt modelId="{84074A47-12BB-4DF5-A6CC-CC908F98C019}" type="pres">
      <dgm:prSet presAssocID="{87B84F68-7AA1-4575-A507-6007262E5065}" presName="parentText" presStyleLbl="node1" presStyleIdx="1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6B6B3-EB8D-460A-A226-C97B686A9D51}" type="pres">
      <dgm:prSet presAssocID="{3BED271C-6791-445E-B083-6FE65DB04CA5}" presName="sp" presStyleCnt="0"/>
      <dgm:spPr/>
    </dgm:pt>
    <dgm:pt modelId="{C0D134E8-CC18-4693-9ABB-4F574F171FC2}" type="pres">
      <dgm:prSet presAssocID="{F899AB49-73CC-4710-A7C6-EA2662AA0416}" presName="linNode" presStyleCnt="0"/>
      <dgm:spPr/>
    </dgm:pt>
    <dgm:pt modelId="{202DAE7A-4125-44A3-B2C2-6638CFC2423B}" type="pres">
      <dgm:prSet presAssocID="{F899AB49-73CC-4710-A7C6-EA2662AA0416}" presName="parentText" presStyleLbl="node1" presStyleIdx="2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553CC-FED3-4CDD-8AF1-C44865469AA7}" type="pres">
      <dgm:prSet presAssocID="{B7636D18-C194-4CDF-BE15-4F83D5C45BF9}" presName="sp" presStyleCnt="0"/>
      <dgm:spPr/>
    </dgm:pt>
    <dgm:pt modelId="{160FF9D0-E1A3-4001-AE08-1B0B55FE91EC}" type="pres">
      <dgm:prSet presAssocID="{545AD77C-893A-415F-9A4C-0F77A82B416B}" presName="linNode" presStyleCnt="0"/>
      <dgm:spPr/>
    </dgm:pt>
    <dgm:pt modelId="{7AFD926B-8CC7-453A-8B96-B664FB616287}" type="pres">
      <dgm:prSet presAssocID="{545AD77C-893A-415F-9A4C-0F77A82B416B}" presName="parentText" presStyleLbl="node1" presStyleIdx="3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CC143-E6F3-46D0-BBE0-7577672ABFAE}" type="pres">
      <dgm:prSet presAssocID="{FDD115A5-B516-4C7D-8696-C529AA4FE6E6}" presName="sp" presStyleCnt="0"/>
      <dgm:spPr/>
    </dgm:pt>
    <dgm:pt modelId="{ED0ABE71-DAFF-498C-9F14-0D1889D19093}" type="pres">
      <dgm:prSet presAssocID="{292B1722-CB86-469D-9123-A7C8F5C3A90B}" presName="linNode" presStyleCnt="0"/>
      <dgm:spPr/>
    </dgm:pt>
    <dgm:pt modelId="{B6534D1C-7BD8-4960-8ED1-A38D64C0F060}" type="pres">
      <dgm:prSet presAssocID="{292B1722-CB86-469D-9123-A7C8F5C3A90B}" presName="parentText" presStyleLbl="node1" presStyleIdx="4" presStyleCnt="7" custScaleX="277778" custScaleY="1405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D0946-A7FF-433B-9F2E-2594DEFCC5BB}" type="pres">
      <dgm:prSet presAssocID="{C7CE6E7A-693C-4A65-973D-6EE53DF83B06}" presName="sp" presStyleCnt="0"/>
      <dgm:spPr/>
    </dgm:pt>
    <dgm:pt modelId="{EECDF8EC-9F37-4CD4-AF1E-1B5EA6879705}" type="pres">
      <dgm:prSet presAssocID="{67129F4E-410A-45A2-9D40-DFACD2DBEAA4}" presName="linNode" presStyleCnt="0"/>
      <dgm:spPr/>
    </dgm:pt>
    <dgm:pt modelId="{8C6CAAB8-9E5F-4116-9928-E9E310AE4D3C}" type="pres">
      <dgm:prSet presAssocID="{67129F4E-410A-45A2-9D40-DFACD2DBEAA4}" presName="parentText" presStyleLbl="node1" presStyleIdx="5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EDC5F-DD45-4CF9-9995-465EF9F92E2F}" type="pres">
      <dgm:prSet presAssocID="{A30F490C-D490-485D-90F7-E0FA09D149FB}" presName="sp" presStyleCnt="0"/>
      <dgm:spPr/>
    </dgm:pt>
    <dgm:pt modelId="{9C480772-2E3B-4047-8C83-50DF23B11F2A}" type="pres">
      <dgm:prSet presAssocID="{0C485044-C622-4A4C-8504-7C36E00F99E7}" presName="linNode" presStyleCnt="0"/>
      <dgm:spPr/>
    </dgm:pt>
    <dgm:pt modelId="{A1AFC578-E892-44EA-85AD-1E9D65626110}" type="pres">
      <dgm:prSet presAssocID="{0C485044-C622-4A4C-8504-7C36E00F99E7}" presName="parentText" presStyleLbl="node1" presStyleIdx="6" presStyleCnt="7" custScaleX="277778" custScaleY="100304" custLinFactNeighborX="136" custLinFactNeighborY="-30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384A28-2E55-4DF0-BF9F-F519845B2134}" type="presOf" srcId="{292B1722-CB86-469D-9123-A7C8F5C3A90B}" destId="{B6534D1C-7BD8-4960-8ED1-A38D64C0F060}" srcOrd="0" destOrd="0" presId="urn:microsoft.com/office/officeart/2005/8/layout/vList5"/>
    <dgm:cxn modelId="{EAF6C95A-080B-44AA-96E0-DCAECF4EDE9F}" type="presOf" srcId="{67129F4E-410A-45A2-9D40-DFACD2DBEAA4}" destId="{8C6CAAB8-9E5F-4116-9928-E9E310AE4D3C}" srcOrd="0" destOrd="0" presId="urn:microsoft.com/office/officeart/2005/8/layout/vList5"/>
    <dgm:cxn modelId="{0BD3653F-CB84-4C78-BA0C-52ADA6606C13}" srcId="{41CD7DA0-919D-4E95-901C-0B3BEEF4D99B}" destId="{67129F4E-410A-45A2-9D40-DFACD2DBEAA4}" srcOrd="5" destOrd="0" parTransId="{7153F10A-FA28-41DA-95F3-0B402D7B650C}" sibTransId="{A30F490C-D490-485D-90F7-E0FA09D149FB}"/>
    <dgm:cxn modelId="{6DE7907E-90CB-4E30-95E1-DD3A42D3218A}" srcId="{41CD7DA0-919D-4E95-901C-0B3BEEF4D99B}" destId="{F899AB49-73CC-4710-A7C6-EA2662AA0416}" srcOrd="2" destOrd="0" parTransId="{CF3612D1-A1D1-4013-A6F8-3D32B9544C98}" sibTransId="{B7636D18-C194-4CDF-BE15-4F83D5C45BF9}"/>
    <dgm:cxn modelId="{33CBB873-FED2-4D00-9620-3E4DA121DC9D}" type="presOf" srcId="{615B1BCE-BCB3-4972-AEFD-D38A0347B481}" destId="{44767C0C-FDCF-4BA5-9159-4D78C89A4D49}" srcOrd="0" destOrd="0" presId="urn:microsoft.com/office/officeart/2005/8/layout/vList5"/>
    <dgm:cxn modelId="{68B026E2-9E69-4B70-BF98-1402D7E70582}" srcId="{41CD7DA0-919D-4E95-901C-0B3BEEF4D99B}" destId="{87B84F68-7AA1-4575-A507-6007262E5065}" srcOrd="1" destOrd="0" parTransId="{F0658CE4-8BC4-4DFA-A857-18FEEBFDD58B}" sibTransId="{3BED271C-6791-445E-B083-6FE65DB04CA5}"/>
    <dgm:cxn modelId="{10193343-661F-46EF-9BFF-9091ED04497F}" type="presOf" srcId="{545AD77C-893A-415F-9A4C-0F77A82B416B}" destId="{7AFD926B-8CC7-453A-8B96-B664FB616287}" srcOrd="0" destOrd="0" presId="urn:microsoft.com/office/officeart/2005/8/layout/vList5"/>
    <dgm:cxn modelId="{7CFEC6B4-E844-4F67-AC04-4D9B2344D64B}" srcId="{41CD7DA0-919D-4E95-901C-0B3BEEF4D99B}" destId="{0C485044-C622-4A4C-8504-7C36E00F99E7}" srcOrd="6" destOrd="0" parTransId="{2C8D22F7-FB4C-4AC6-A761-62951428A6B5}" sibTransId="{30B5A2D6-71DA-44C5-A28B-2FE48653C208}"/>
    <dgm:cxn modelId="{40A3A251-442D-489D-96C9-6CF2F4898A15}" type="presOf" srcId="{41CD7DA0-919D-4E95-901C-0B3BEEF4D99B}" destId="{F479C00C-A1A9-48C3-9FA5-B362C9762757}" srcOrd="0" destOrd="0" presId="urn:microsoft.com/office/officeart/2005/8/layout/vList5"/>
    <dgm:cxn modelId="{71BEC6DF-4677-48C5-B29D-59BE2A0ED65C}" type="presOf" srcId="{F899AB49-73CC-4710-A7C6-EA2662AA0416}" destId="{202DAE7A-4125-44A3-B2C2-6638CFC2423B}" srcOrd="0" destOrd="0" presId="urn:microsoft.com/office/officeart/2005/8/layout/vList5"/>
    <dgm:cxn modelId="{F532D9C9-D082-4F39-89F3-DF739E7EDABE}" srcId="{41CD7DA0-919D-4E95-901C-0B3BEEF4D99B}" destId="{292B1722-CB86-469D-9123-A7C8F5C3A90B}" srcOrd="4" destOrd="0" parTransId="{35C43333-9A8F-4195-A489-F0486CAA19BB}" sibTransId="{C7CE6E7A-693C-4A65-973D-6EE53DF83B06}"/>
    <dgm:cxn modelId="{CADCD29D-BC80-4D2C-8B3D-C27C578E414E}" type="presOf" srcId="{87B84F68-7AA1-4575-A507-6007262E5065}" destId="{84074A47-12BB-4DF5-A6CC-CC908F98C019}" srcOrd="0" destOrd="0" presId="urn:microsoft.com/office/officeart/2005/8/layout/vList5"/>
    <dgm:cxn modelId="{4F625006-5E1A-4223-8822-154605BE5945}" srcId="{41CD7DA0-919D-4E95-901C-0B3BEEF4D99B}" destId="{545AD77C-893A-415F-9A4C-0F77A82B416B}" srcOrd="3" destOrd="0" parTransId="{BBC9C4A4-99CD-4C16-ABB7-6929654037DA}" sibTransId="{FDD115A5-B516-4C7D-8696-C529AA4FE6E6}"/>
    <dgm:cxn modelId="{A7BAB8E2-6B63-4A41-A335-65AE9318A422}" srcId="{41CD7DA0-919D-4E95-901C-0B3BEEF4D99B}" destId="{615B1BCE-BCB3-4972-AEFD-D38A0347B481}" srcOrd="0" destOrd="0" parTransId="{E2F03424-3F33-47B1-A081-24833147F39D}" sibTransId="{33311CEE-81EB-437C-A40F-0C9E1F83A360}"/>
    <dgm:cxn modelId="{3854E992-C3F9-4E88-81AB-35BAE63ECC53}" type="presOf" srcId="{0C485044-C622-4A4C-8504-7C36E00F99E7}" destId="{A1AFC578-E892-44EA-85AD-1E9D65626110}" srcOrd="0" destOrd="0" presId="urn:microsoft.com/office/officeart/2005/8/layout/vList5"/>
    <dgm:cxn modelId="{01EBB569-D1CD-4CC3-8CED-03615DD76105}" type="presParOf" srcId="{F479C00C-A1A9-48C3-9FA5-B362C9762757}" destId="{8F8671A7-31BF-4A24-BF31-1A268E39F6C0}" srcOrd="0" destOrd="0" presId="urn:microsoft.com/office/officeart/2005/8/layout/vList5"/>
    <dgm:cxn modelId="{86D9E16D-8238-4276-9577-3DBEE68AA7DC}" type="presParOf" srcId="{8F8671A7-31BF-4A24-BF31-1A268E39F6C0}" destId="{44767C0C-FDCF-4BA5-9159-4D78C89A4D49}" srcOrd="0" destOrd="0" presId="urn:microsoft.com/office/officeart/2005/8/layout/vList5"/>
    <dgm:cxn modelId="{71A30F1A-B4D9-4368-9B65-7B5984C31465}" type="presParOf" srcId="{F479C00C-A1A9-48C3-9FA5-B362C9762757}" destId="{A3819611-1123-4C92-9718-1CFCF4A47C85}" srcOrd="1" destOrd="0" presId="urn:microsoft.com/office/officeart/2005/8/layout/vList5"/>
    <dgm:cxn modelId="{01EBA45A-2B22-498C-8C6A-5262C8D47B8A}" type="presParOf" srcId="{F479C00C-A1A9-48C3-9FA5-B362C9762757}" destId="{7EC81C61-738C-47C7-9F56-0082BCB23774}" srcOrd="2" destOrd="0" presId="urn:microsoft.com/office/officeart/2005/8/layout/vList5"/>
    <dgm:cxn modelId="{2CE863AD-84A5-4787-BD65-3DCFCC1C6024}" type="presParOf" srcId="{7EC81C61-738C-47C7-9F56-0082BCB23774}" destId="{84074A47-12BB-4DF5-A6CC-CC908F98C019}" srcOrd="0" destOrd="0" presId="urn:microsoft.com/office/officeart/2005/8/layout/vList5"/>
    <dgm:cxn modelId="{C3CF702D-4DEE-4316-9E2A-F3E2003C68E4}" type="presParOf" srcId="{F479C00C-A1A9-48C3-9FA5-B362C9762757}" destId="{6AF6B6B3-EB8D-460A-A226-C97B686A9D51}" srcOrd="3" destOrd="0" presId="urn:microsoft.com/office/officeart/2005/8/layout/vList5"/>
    <dgm:cxn modelId="{01B72DD9-94E4-4251-85A7-83D5A5F3615F}" type="presParOf" srcId="{F479C00C-A1A9-48C3-9FA5-B362C9762757}" destId="{C0D134E8-CC18-4693-9ABB-4F574F171FC2}" srcOrd="4" destOrd="0" presId="urn:microsoft.com/office/officeart/2005/8/layout/vList5"/>
    <dgm:cxn modelId="{CDFBA29E-FB2A-463F-A62B-7506D674BA67}" type="presParOf" srcId="{C0D134E8-CC18-4693-9ABB-4F574F171FC2}" destId="{202DAE7A-4125-44A3-B2C2-6638CFC2423B}" srcOrd="0" destOrd="0" presId="urn:microsoft.com/office/officeart/2005/8/layout/vList5"/>
    <dgm:cxn modelId="{C3094A05-3AA1-4DBD-A87F-84419C562EFB}" type="presParOf" srcId="{F479C00C-A1A9-48C3-9FA5-B362C9762757}" destId="{D86553CC-FED3-4CDD-8AF1-C44865469AA7}" srcOrd="5" destOrd="0" presId="urn:microsoft.com/office/officeart/2005/8/layout/vList5"/>
    <dgm:cxn modelId="{4A79C52E-888D-44FB-A1CA-B63F7A8D5F25}" type="presParOf" srcId="{F479C00C-A1A9-48C3-9FA5-B362C9762757}" destId="{160FF9D0-E1A3-4001-AE08-1B0B55FE91EC}" srcOrd="6" destOrd="0" presId="urn:microsoft.com/office/officeart/2005/8/layout/vList5"/>
    <dgm:cxn modelId="{8018FDA2-E200-47C5-8273-CA514F3A8302}" type="presParOf" srcId="{160FF9D0-E1A3-4001-AE08-1B0B55FE91EC}" destId="{7AFD926B-8CC7-453A-8B96-B664FB616287}" srcOrd="0" destOrd="0" presId="urn:microsoft.com/office/officeart/2005/8/layout/vList5"/>
    <dgm:cxn modelId="{22C01001-DFD5-403A-A616-6FC3FBCB54ED}" type="presParOf" srcId="{F479C00C-A1A9-48C3-9FA5-B362C9762757}" destId="{9E7CC143-E6F3-46D0-BBE0-7577672ABFAE}" srcOrd="7" destOrd="0" presId="urn:microsoft.com/office/officeart/2005/8/layout/vList5"/>
    <dgm:cxn modelId="{3E12619F-DBC2-47AA-9D10-4F2F57432ECB}" type="presParOf" srcId="{F479C00C-A1A9-48C3-9FA5-B362C9762757}" destId="{ED0ABE71-DAFF-498C-9F14-0D1889D19093}" srcOrd="8" destOrd="0" presId="urn:microsoft.com/office/officeart/2005/8/layout/vList5"/>
    <dgm:cxn modelId="{968DA8C7-8E64-4D9F-89E4-657EC3DFAFF3}" type="presParOf" srcId="{ED0ABE71-DAFF-498C-9F14-0D1889D19093}" destId="{B6534D1C-7BD8-4960-8ED1-A38D64C0F060}" srcOrd="0" destOrd="0" presId="urn:microsoft.com/office/officeart/2005/8/layout/vList5"/>
    <dgm:cxn modelId="{795FA295-4D6B-4226-9378-902BAB67EE24}" type="presParOf" srcId="{F479C00C-A1A9-48C3-9FA5-B362C9762757}" destId="{42BD0946-A7FF-433B-9F2E-2594DEFCC5BB}" srcOrd="9" destOrd="0" presId="urn:microsoft.com/office/officeart/2005/8/layout/vList5"/>
    <dgm:cxn modelId="{9E179BF3-D694-46A5-8F75-473BCA2879E4}" type="presParOf" srcId="{F479C00C-A1A9-48C3-9FA5-B362C9762757}" destId="{EECDF8EC-9F37-4CD4-AF1E-1B5EA6879705}" srcOrd="10" destOrd="0" presId="urn:microsoft.com/office/officeart/2005/8/layout/vList5"/>
    <dgm:cxn modelId="{26A45BF0-0440-4827-8BE5-0834132617AB}" type="presParOf" srcId="{EECDF8EC-9F37-4CD4-AF1E-1B5EA6879705}" destId="{8C6CAAB8-9E5F-4116-9928-E9E310AE4D3C}" srcOrd="0" destOrd="0" presId="urn:microsoft.com/office/officeart/2005/8/layout/vList5"/>
    <dgm:cxn modelId="{794D1653-E7CD-456D-94A0-8F47B0007B84}" type="presParOf" srcId="{F479C00C-A1A9-48C3-9FA5-B362C9762757}" destId="{714EDC5F-DD45-4CF9-9995-465EF9F92E2F}" srcOrd="11" destOrd="0" presId="urn:microsoft.com/office/officeart/2005/8/layout/vList5"/>
    <dgm:cxn modelId="{319C0BB8-C453-41CB-A4A4-747B3C8502D3}" type="presParOf" srcId="{F479C00C-A1A9-48C3-9FA5-B362C9762757}" destId="{9C480772-2E3B-4047-8C83-50DF23B11F2A}" srcOrd="12" destOrd="0" presId="urn:microsoft.com/office/officeart/2005/8/layout/vList5"/>
    <dgm:cxn modelId="{B061C72C-2470-44AB-839C-98537FBAA416}" type="presParOf" srcId="{9C480772-2E3B-4047-8C83-50DF23B11F2A}" destId="{A1AFC578-E892-44EA-85AD-1E9D6562611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459BAD-E67B-4C46-A572-E7B88B03063F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1B85B1C-BDCA-429B-88B0-974F0C9DA199}">
      <dgm:prSet custT="1"/>
      <dgm:spPr/>
      <dgm:t>
        <a:bodyPr/>
        <a:lstStyle/>
        <a:p>
          <a:pPr rtl="0"/>
          <a:r>
            <a:rPr lang="ru-RU" sz="2200" b="1" dirty="0" smtClean="0">
              <a:solidFill>
                <a:schemeClr val="tx1"/>
              </a:solidFill>
            </a:rPr>
            <a:t>3.1   Доброжелательность и вежливость работников  </a:t>
          </a:r>
        </a:p>
        <a:p>
          <a:pPr rtl="0"/>
          <a:r>
            <a:rPr lang="ru-RU" sz="1400" b="1" dirty="0" smtClean="0">
              <a:solidFill>
                <a:schemeClr val="tx1"/>
              </a:solidFill>
            </a:rPr>
            <a:t>(максимум 10 баллов)</a:t>
          </a:r>
        </a:p>
        <a:p>
          <a:pPr rtl="0"/>
          <a:endParaRPr lang="ru-RU" sz="1400" b="1" dirty="0" smtClean="0"/>
        </a:p>
        <a:p>
          <a:pPr rtl="0"/>
          <a:endParaRPr lang="ru-RU" sz="1400" b="1" dirty="0" smtClean="0"/>
        </a:p>
        <a:p>
          <a:pPr rtl="0"/>
          <a:endParaRPr lang="ru-RU" sz="2000" dirty="0"/>
        </a:p>
      </dgm:t>
    </dgm:pt>
    <dgm:pt modelId="{E4ED0F27-1E2A-47C5-B620-866A3D8E4B88}" type="parTrans" cxnId="{EEAFC7FA-12C6-417E-A42A-3444584E988B}">
      <dgm:prSet/>
      <dgm:spPr/>
      <dgm:t>
        <a:bodyPr/>
        <a:lstStyle/>
        <a:p>
          <a:endParaRPr lang="ru-RU"/>
        </a:p>
      </dgm:t>
    </dgm:pt>
    <dgm:pt modelId="{67D7CBD6-7C00-4AC8-AAB5-E5B49519A1A1}" type="sibTrans" cxnId="{EEAFC7FA-12C6-417E-A42A-3444584E988B}">
      <dgm:prSet/>
      <dgm:spPr/>
      <dgm:t>
        <a:bodyPr/>
        <a:lstStyle/>
        <a:p>
          <a:endParaRPr lang="ru-RU"/>
        </a:p>
      </dgm:t>
    </dgm:pt>
    <dgm:pt modelId="{8A39B6F4-AA10-4AC8-8947-1EC8343D43CE}">
      <dgm:prSet custT="1"/>
      <dgm:spPr/>
      <dgm:t>
        <a:bodyPr/>
        <a:lstStyle/>
        <a:p>
          <a:pPr rtl="0"/>
          <a:endParaRPr lang="ru-RU" sz="2000" dirty="0" smtClean="0">
            <a:solidFill>
              <a:schemeClr val="tx1"/>
            </a:solidFill>
          </a:endParaRPr>
        </a:p>
        <a:p>
          <a:pPr rtl="0"/>
          <a:r>
            <a:rPr lang="ru-RU" sz="2200" b="1" dirty="0" smtClean="0">
              <a:solidFill>
                <a:schemeClr val="tx1"/>
              </a:solidFill>
            </a:rPr>
            <a:t>3.2 Компетентность работников</a:t>
          </a:r>
        </a:p>
        <a:p>
          <a:pPr rtl="0"/>
          <a:r>
            <a:rPr lang="ru-RU" sz="1400" b="1" dirty="0" smtClean="0">
              <a:solidFill>
                <a:schemeClr val="tx1"/>
              </a:solidFill>
            </a:rPr>
            <a:t>(максимум 10 баллов)</a:t>
          </a:r>
        </a:p>
        <a:p>
          <a:pPr rtl="0"/>
          <a:endParaRPr lang="ru-RU" sz="1400" b="1" dirty="0" smtClean="0"/>
        </a:p>
        <a:p>
          <a:pPr rtl="0"/>
          <a:endParaRPr lang="ru-RU" sz="1400" b="1" dirty="0" smtClean="0"/>
        </a:p>
        <a:p>
          <a:pPr rtl="0"/>
          <a:endParaRPr lang="ru-RU" sz="2000" b="1" dirty="0" smtClean="0"/>
        </a:p>
        <a:p>
          <a:pPr rtl="0"/>
          <a:endParaRPr lang="ru-RU" sz="2000" b="1" dirty="0"/>
        </a:p>
      </dgm:t>
    </dgm:pt>
    <dgm:pt modelId="{F9D04BC9-976D-4005-8972-0A51C57E1C47}" type="parTrans" cxnId="{EDC41D7F-D9B0-43E0-A542-F36A82849714}">
      <dgm:prSet/>
      <dgm:spPr/>
      <dgm:t>
        <a:bodyPr/>
        <a:lstStyle/>
        <a:p>
          <a:endParaRPr lang="ru-RU"/>
        </a:p>
      </dgm:t>
    </dgm:pt>
    <dgm:pt modelId="{50A30282-5CAA-4340-9916-69D5D3BCAC66}" type="sibTrans" cxnId="{EDC41D7F-D9B0-43E0-A542-F36A82849714}">
      <dgm:prSet/>
      <dgm:spPr/>
      <dgm:t>
        <a:bodyPr/>
        <a:lstStyle/>
        <a:p>
          <a:endParaRPr lang="ru-RU"/>
        </a:p>
      </dgm:t>
    </dgm:pt>
    <dgm:pt modelId="{16BC5287-4063-4A7D-BD83-64C86727D22A}" type="pres">
      <dgm:prSet presAssocID="{87459BAD-E67B-4C46-A572-E7B88B0306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67D7-649E-4788-A66E-7BE7F45AAB80}" type="pres">
      <dgm:prSet presAssocID="{87459BAD-E67B-4C46-A572-E7B88B03063F}" presName="fgShape" presStyleLbl="fgShp" presStyleIdx="0" presStyleCnt="1" custScaleY="228571" custLinFactNeighborX="-75" custLinFactNeighborY="-30655"/>
      <dgm:spPr/>
    </dgm:pt>
    <dgm:pt modelId="{734CB4BF-A739-4906-A917-F5B0EE00868E}" type="pres">
      <dgm:prSet presAssocID="{87459BAD-E67B-4C46-A572-E7B88B03063F}" presName="linComp" presStyleCnt="0"/>
      <dgm:spPr/>
    </dgm:pt>
    <dgm:pt modelId="{5F063131-C9B7-4373-AD24-01D8CD7A4CD3}" type="pres">
      <dgm:prSet presAssocID="{91B85B1C-BDCA-429B-88B0-974F0C9DA199}" presName="compNode" presStyleCnt="0"/>
      <dgm:spPr/>
    </dgm:pt>
    <dgm:pt modelId="{7AD5EE42-5CB6-4DAF-AEAE-92088C9C5883}" type="pres">
      <dgm:prSet presAssocID="{91B85B1C-BDCA-429B-88B0-974F0C9DA199}" presName="bkgdShape" presStyleLbl="node1" presStyleIdx="0" presStyleCnt="2" custScaleX="87122" custScaleY="95357" custLinFactNeighborX="3315" custLinFactNeighborY="-1538"/>
      <dgm:spPr/>
      <dgm:t>
        <a:bodyPr/>
        <a:lstStyle/>
        <a:p>
          <a:endParaRPr lang="ru-RU"/>
        </a:p>
      </dgm:t>
    </dgm:pt>
    <dgm:pt modelId="{9839EDC6-532D-4308-85A8-EA50195FBF6B}" type="pres">
      <dgm:prSet presAssocID="{91B85B1C-BDCA-429B-88B0-974F0C9DA199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80E4F-8F34-44A8-8595-80435038BC01}" type="pres">
      <dgm:prSet presAssocID="{91B85B1C-BDCA-429B-88B0-974F0C9DA199}" presName="invisiNode" presStyleLbl="node1" presStyleIdx="0" presStyleCnt="2"/>
      <dgm:spPr/>
    </dgm:pt>
    <dgm:pt modelId="{12C466C6-7BF0-4221-9512-5381D07664B0}" type="pres">
      <dgm:prSet presAssocID="{91B85B1C-BDCA-429B-88B0-974F0C9DA199}" presName="imagNode" presStyleLbl="fgImgPlace1" presStyleIdx="0" presStyleCnt="2" custFlipVert="1" custFlipHor="1" custScaleX="31063" custScaleY="6988" custLinFactY="94196" custLinFactNeighborX="21579" custLinFactNeighborY="100000"/>
      <dgm:spPr/>
    </dgm:pt>
    <dgm:pt modelId="{79AEB3DA-537A-45DE-8D9A-BA9ACAD9B127}" type="pres">
      <dgm:prSet presAssocID="{67D7CBD6-7C00-4AC8-AAB5-E5B49519A1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F2C630A-D4ED-4C6C-9F5B-E21CD4F5DBD3}" type="pres">
      <dgm:prSet presAssocID="{8A39B6F4-AA10-4AC8-8947-1EC8343D43CE}" presName="compNode" presStyleCnt="0"/>
      <dgm:spPr/>
    </dgm:pt>
    <dgm:pt modelId="{097CB35E-4D1D-456A-98A9-4A1A1B569A59}" type="pres">
      <dgm:prSet presAssocID="{8A39B6F4-AA10-4AC8-8947-1EC8343D43CE}" presName="bkgdShape" presStyleLbl="node1" presStyleIdx="1" presStyleCnt="2" custScaleX="90178" custScaleY="95357" custLinFactNeighborX="2612"/>
      <dgm:spPr/>
      <dgm:t>
        <a:bodyPr/>
        <a:lstStyle/>
        <a:p>
          <a:endParaRPr lang="ru-RU"/>
        </a:p>
      </dgm:t>
    </dgm:pt>
    <dgm:pt modelId="{9D93CFCF-0C53-42E2-9E2B-3ABC88BEE2EF}" type="pres">
      <dgm:prSet presAssocID="{8A39B6F4-AA10-4AC8-8947-1EC8343D43CE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9C6D7-5049-4B9B-B40A-05372B22D666}" type="pres">
      <dgm:prSet presAssocID="{8A39B6F4-AA10-4AC8-8947-1EC8343D43CE}" presName="invisiNode" presStyleLbl="node1" presStyleIdx="1" presStyleCnt="2"/>
      <dgm:spPr/>
    </dgm:pt>
    <dgm:pt modelId="{B95BA888-A802-416A-9302-4EACACBFEAFE}" type="pres">
      <dgm:prSet presAssocID="{8A39B6F4-AA10-4AC8-8947-1EC8343D43CE}" presName="imagNode" presStyleLbl="fgImgPlace1" presStyleIdx="1" presStyleCnt="2" custFlipVert="1" custScaleX="28672" custScaleY="15916" custLinFactY="94040" custLinFactNeighborX="-12908" custLinFactNeighborY="100000"/>
      <dgm:spPr/>
    </dgm:pt>
  </dgm:ptLst>
  <dgm:cxnLst>
    <dgm:cxn modelId="{E0FF70B6-5976-44CA-851A-02039D0FB8EB}" type="presOf" srcId="{91B85B1C-BDCA-429B-88B0-974F0C9DA199}" destId="{7AD5EE42-5CB6-4DAF-AEAE-92088C9C5883}" srcOrd="0" destOrd="0" presId="urn:microsoft.com/office/officeart/2005/8/layout/hList7"/>
    <dgm:cxn modelId="{33432154-CFFC-4368-8E17-4FF0A2176A32}" type="presOf" srcId="{8A39B6F4-AA10-4AC8-8947-1EC8343D43CE}" destId="{9D93CFCF-0C53-42E2-9E2B-3ABC88BEE2EF}" srcOrd="1" destOrd="0" presId="urn:microsoft.com/office/officeart/2005/8/layout/hList7"/>
    <dgm:cxn modelId="{CD189B69-9C9C-43C6-9402-0DB21379B525}" type="presOf" srcId="{87459BAD-E67B-4C46-A572-E7B88B03063F}" destId="{16BC5287-4063-4A7D-BD83-64C86727D22A}" srcOrd="0" destOrd="0" presId="urn:microsoft.com/office/officeart/2005/8/layout/hList7"/>
    <dgm:cxn modelId="{F0FA7F47-2667-438C-8837-1E8F9E813205}" type="presOf" srcId="{8A39B6F4-AA10-4AC8-8947-1EC8343D43CE}" destId="{097CB35E-4D1D-456A-98A9-4A1A1B569A59}" srcOrd="0" destOrd="0" presId="urn:microsoft.com/office/officeart/2005/8/layout/hList7"/>
    <dgm:cxn modelId="{D2175995-1735-48EA-A427-AB9533C8B944}" type="presOf" srcId="{91B85B1C-BDCA-429B-88B0-974F0C9DA199}" destId="{9839EDC6-532D-4308-85A8-EA50195FBF6B}" srcOrd="1" destOrd="0" presId="urn:microsoft.com/office/officeart/2005/8/layout/hList7"/>
    <dgm:cxn modelId="{EEAFC7FA-12C6-417E-A42A-3444584E988B}" srcId="{87459BAD-E67B-4C46-A572-E7B88B03063F}" destId="{91B85B1C-BDCA-429B-88B0-974F0C9DA199}" srcOrd="0" destOrd="0" parTransId="{E4ED0F27-1E2A-47C5-B620-866A3D8E4B88}" sibTransId="{67D7CBD6-7C00-4AC8-AAB5-E5B49519A1A1}"/>
    <dgm:cxn modelId="{CF0BB745-4953-4BBF-BAD1-3335CFBA322F}" type="presOf" srcId="{67D7CBD6-7C00-4AC8-AAB5-E5B49519A1A1}" destId="{79AEB3DA-537A-45DE-8D9A-BA9ACAD9B127}" srcOrd="0" destOrd="0" presId="urn:microsoft.com/office/officeart/2005/8/layout/hList7"/>
    <dgm:cxn modelId="{EDC41D7F-D9B0-43E0-A542-F36A82849714}" srcId="{87459BAD-E67B-4C46-A572-E7B88B03063F}" destId="{8A39B6F4-AA10-4AC8-8947-1EC8343D43CE}" srcOrd="1" destOrd="0" parTransId="{F9D04BC9-976D-4005-8972-0A51C57E1C47}" sibTransId="{50A30282-5CAA-4340-9916-69D5D3BCAC66}"/>
    <dgm:cxn modelId="{B47944DE-0136-436C-B659-0391C33BA778}" type="presParOf" srcId="{16BC5287-4063-4A7D-BD83-64C86727D22A}" destId="{5E9867D7-649E-4788-A66E-7BE7F45AAB80}" srcOrd="0" destOrd="0" presId="urn:microsoft.com/office/officeart/2005/8/layout/hList7"/>
    <dgm:cxn modelId="{E62BC50A-AE5B-4C54-B358-956750C847E5}" type="presParOf" srcId="{16BC5287-4063-4A7D-BD83-64C86727D22A}" destId="{734CB4BF-A739-4906-A917-F5B0EE00868E}" srcOrd="1" destOrd="0" presId="urn:microsoft.com/office/officeart/2005/8/layout/hList7"/>
    <dgm:cxn modelId="{D68CECF7-8FC9-4197-947B-058BEA019D2A}" type="presParOf" srcId="{734CB4BF-A739-4906-A917-F5B0EE00868E}" destId="{5F063131-C9B7-4373-AD24-01D8CD7A4CD3}" srcOrd="0" destOrd="0" presId="urn:microsoft.com/office/officeart/2005/8/layout/hList7"/>
    <dgm:cxn modelId="{79E53519-DC24-4C17-BD0E-BAC226613F9D}" type="presParOf" srcId="{5F063131-C9B7-4373-AD24-01D8CD7A4CD3}" destId="{7AD5EE42-5CB6-4DAF-AEAE-92088C9C5883}" srcOrd="0" destOrd="0" presId="urn:microsoft.com/office/officeart/2005/8/layout/hList7"/>
    <dgm:cxn modelId="{E28D9A0E-9CE1-4907-B473-3599BBF8A2EC}" type="presParOf" srcId="{5F063131-C9B7-4373-AD24-01D8CD7A4CD3}" destId="{9839EDC6-532D-4308-85A8-EA50195FBF6B}" srcOrd="1" destOrd="0" presId="urn:microsoft.com/office/officeart/2005/8/layout/hList7"/>
    <dgm:cxn modelId="{B10F20E3-49E6-46E9-8D5F-07970E0A9EDB}" type="presParOf" srcId="{5F063131-C9B7-4373-AD24-01D8CD7A4CD3}" destId="{19480E4F-8F34-44A8-8595-80435038BC01}" srcOrd="2" destOrd="0" presId="urn:microsoft.com/office/officeart/2005/8/layout/hList7"/>
    <dgm:cxn modelId="{1C945828-15A5-4C4A-8723-FB95B1ABC1D5}" type="presParOf" srcId="{5F063131-C9B7-4373-AD24-01D8CD7A4CD3}" destId="{12C466C6-7BF0-4221-9512-5381D07664B0}" srcOrd="3" destOrd="0" presId="urn:microsoft.com/office/officeart/2005/8/layout/hList7"/>
    <dgm:cxn modelId="{3DDF9429-7975-4A2A-850E-D1F4985449A5}" type="presParOf" srcId="{734CB4BF-A739-4906-A917-F5B0EE00868E}" destId="{79AEB3DA-537A-45DE-8D9A-BA9ACAD9B127}" srcOrd="1" destOrd="0" presId="urn:microsoft.com/office/officeart/2005/8/layout/hList7"/>
    <dgm:cxn modelId="{9A192B48-606D-407E-A0FB-4332DBEF96BE}" type="presParOf" srcId="{734CB4BF-A739-4906-A917-F5B0EE00868E}" destId="{7F2C630A-D4ED-4C6C-9F5B-E21CD4F5DBD3}" srcOrd="2" destOrd="0" presId="urn:microsoft.com/office/officeart/2005/8/layout/hList7"/>
    <dgm:cxn modelId="{548D3B0B-39FE-4450-9E9B-4BE8B9CD4EF2}" type="presParOf" srcId="{7F2C630A-D4ED-4C6C-9F5B-E21CD4F5DBD3}" destId="{097CB35E-4D1D-456A-98A9-4A1A1B569A59}" srcOrd="0" destOrd="0" presId="urn:microsoft.com/office/officeart/2005/8/layout/hList7"/>
    <dgm:cxn modelId="{E6C3CFF4-ACE6-4C8F-BEDA-97F618378FC2}" type="presParOf" srcId="{7F2C630A-D4ED-4C6C-9F5B-E21CD4F5DBD3}" destId="{9D93CFCF-0C53-42E2-9E2B-3ABC88BEE2EF}" srcOrd="1" destOrd="0" presId="urn:microsoft.com/office/officeart/2005/8/layout/hList7"/>
    <dgm:cxn modelId="{65CA7074-3BA9-41F2-BB97-48B8BB513E75}" type="presParOf" srcId="{7F2C630A-D4ED-4C6C-9F5B-E21CD4F5DBD3}" destId="{78D9C6D7-5049-4B9B-B40A-05372B22D666}" srcOrd="2" destOrd="0" presId="urn:microsoft.com/office/officeart/2005/8/layout/hList7"/>
    <dgm:cxn modelId="{4C89A21F-4B11-40FC-BA30-FA6CC03F8625}" type="presParOf" srcId="{7F2C630A-D4ED-4C6C-9F5B-E21CD4F5DBD3}" destId="{B95BA888-A802-416A-9302-4EACACBFEAF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CD7DA0-919D-4E95-901C-0B3BEEF4D99B}" type="doc">
      <dgm:prSet loTypeId="urn:microsoft.com/office/officeart/2005/8/layout/vList5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15B1BCE-BCB3-4972-AEFD-D38A0347B481}">
      <dgm:prSet custT="1"/>
      <dgm:spPr/>
      <dgm:t>
        <a:bodyPr/>
        <a:lstStyle/>
        <a:p>
          <a:pPr rtl="0"/>
          <a:r>
            <a:rPr lang="ru-RU" sz="2000" b="1" dirty="0" smtClean="0"/>
            <a:t>4.1 Удовлетворение материально-техническим обеспечением организации  </a:t>
          </a:r>
        </a:p>
        <a:p>
          <a:pPr rtl="0"/>
          <a:r>
            <a:rPr lang="ru-RU" sz="1600" b="1" dirty="0" smtClean="0"/>
            <a:t>(максимум 10 баллов)</a:t>
          </a:r>
          <a:endParaRPr lang="ru-RU" sz="1600" b="1" dirty="0"/>
        </a:p>
      </dgm:t>
    </dgm:pt>
    <dgm:pt modelId="{E2F03424-3F33-47B1-A081-24833147F39D}" type="parTrans" cxnId="{A7BAB8E2-6B63-4A41-A335-65AE9318A422}">
      <dgm:prSet/>
      <dgm:spPr/>
      <dgm:t>
        <a:bodyPr/>
        <a:lstStyle/>
        <a:p>
          <a:endParaRPr lang="ru-RU" sz="1800" b="1"/>
        </a:p>
      </dgm:t>
    </dgm:pt>
    <dgm:pt modelId="{33311CEE-81EB-437C-A40F-0C9E1F83A360}" type="sibTrans" cxnId="{A7BAB8E2-6B63-4A41-A335-65AE9318A422}">
      <dgm:prSet/>
      <dgm:spPr/>
      <dgm:t>
        <a:bodyPr/>
        <a:lstStyle/>
        <a:p>
          <a:endParaRPr lang="ru-RU" sz="1800" b="1"/>
        </a:p>
      </dgm:t>
    </dgm:pt>
    <dgm:pt modelId="{87B84F68-7AA1-4575-A507-6007262E5065}">
      <dgm:prSet custT="1"/>
      <dgm:spPr/>
      <dgm:t>
        <a:bodyPr/>
        <a:lstStyle/>
        <a:p>
          <a:pPr rtl="0"/>
          <a:r>
            <a:rPr lang="ru-RU" sz="2000" b="1" dirty="0" smtClean="0"/>
            <a:t>4.2 Удовлетворение качеством предоставляемых образовательных услуг </a:t>
          </a:r>
        </a:p>
        <a:p>
          <a:pPr rtl="0"/>
          <a:r>
            <a:rPr lang="ru-RU" sz="1600" b="1" dirty="0" smtClean="0"/>
            <a:t>(максимум 10 баллов)</a:t>
          </a:r>
          <a:endParaRPr lang="ru-RU" sz="1600" b="1" dirty="0"/>
        </a:p>
      </dgm:t>
    </dgm:pt>
    <dgm:pt modelId="{F0658CE4-8BC4-4DFA-A857-18FEEBFDD58B}" type="parTrans" cxnId="{68B026E2-9E69-4B70-BF98-1402D7E70582}">
      <dgm:prSet/>
      <dgm:spPr/>
      <dgm:t>
        <a:bodyPr/>
        <a:lstStyle/>
        <a:p>
          <a:endParaRPr lang="ru-RU" sz="1800" b="1"/>
        </a:p>
      </dgm:t>
    </dgm:pt>
    <dgm:pt modelId="{3BED271C-6791-445E-B083-6FE65DB04CA5}" type="sibTrans" cxnId="{68B026E2-9E69-4B70-BF98-1402D7E70582}">
      <dgm:prSet/>
      <dgm:spPr/>
      <dgm:t>
        <a:bodyPr/>
        <a:lstStyle/>
        <a:p>
          <a:endParaRPr lang="ru-RU" sz="1800" b="1"/>
        </a:p>
      </dgm:t>
    </dgm:pt>
    <dgm:pt modelId="{F899AB49-73CC-4710-A7C6-EA2662AA0416}">
      <dgm:prSet custT="1"/>
      <dgm:spPr/>
      <dgm:t>
        <a:bodyPr/>
        <a:lstStyle/>
        <a:p>
          <a:pPr rtl="0"/>
          <a:r>
            <a:rPr lang="ru-RU" sz="2000" b="1" dirty="0" smtClean="0"/>
            <a:t>4.3 Готовность рекомендовать организацию родственникам и знакомым </a:t>
          </a:r>
        </a:p>
        <a:p>
          <a:pPr rtl="0"/>
          <a:r>
            <a:rPr lang="ru-RU" sz="1600" b="1" dirty="0" smtClean="0"/>
            <a:t>(максимум 10 баллов)</a:t>
          </a:r>
          <a:endParaRPr lang="ru-RU" sz="1600" b="1" dirty="0"/>
        </a:p>
      </dgm:t>
    </dgm:pt>
    <dgm:pt modelId="{CF3612D1-A1D1-4013-A6F8-3D32B9544C98}" type="parTrans" cxnId="{6DE7907E-90CB-4E30-95E1-DD3A42D3218A}">
      <dgm:prSet/>
      <dgm:spPr/>
      <dgm:t>
        <a:bodyPr/>
        <a:lstStyle/>
        <a:p>
          <a:endParaRPr lang="ru-RU" sz="1800" b="1"/>
        </a:p>
      </dgm:t>
    </dgm:pt>
    <dgm:pt modelId="{B7636D18-C194-4CDF-BE15-4F83D5C45BF9}" type="sibTrans" cxnId="{6DE7907E-90CB-4E30-95E1-DD3A42D3218A}">
      <dgm:prSet/>
      <dgm:spPr/>
      <dgm:t>
        <a:bodyPr/>
        <a:lstStyle/>
        <a:p>
          <a:endParaRPr lang="ru-RU" sz="1800" b="1"/>
        </a:p>
      </dgm:t>
    </dgm:pt>
    <dgm:pt modelId="{F479C00C-A1A9-48C3-9FA5-B362C9762757}" type="pres">
      <dgm:prSet presAssocID="{41CD7DA0-919D-4E95-901C-0B3BEEF4D9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8671A7-31BF-4A24-BF31-1A268E39F6C0}" type="pres">
      <dgm:prSet presAssocID="{615B1BCE-BCB3-4972-AEFD-D38A0347B481}" presName="linNode" presStyleCnt="0"/>
      <dgm:spPr/>
    </dgm:pt>
    <dgm:pt modelId="{44767C0C-FDCF-4BA5-9159-4D78C89A4D49}" type="pres">
      <dgm:prSet presAssocID="{615B1BCE-BCB3-4972-AEFD-D38A0347B481}" presName="parentText" presStyleLbl="node1" presStyleIdx="0" presStyleCnt="3" custScaleX="277778" custLinFactNeighborX="-2415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19611-1123-4C92-9718-1CFCF4A47C85}" type="pres">
      <dgm:prSet presAssocID="{33311CEE-81EB-437C-A40F-0C9E1F83A360}" presName="sp" presStyleCnt="0"/>
      <dgm:spPr/>
    </dgm:pt>
    <dgm:pt modelId="{7EC81C61-738C-47C7-9F56-0082BCB23774}" type="pres">
      <dgm:prSet presAssocID="{87B84F68-7AA1-4575-A507-6007262E5065}" presName="linNode" presStyleCnt="0"/>
      <dgm:spPr/>
    </dgm:pt>
    <dgm:pt modelId="{84074A47-12BB-4DF5-A6CC-CC908F98C019}" type="pres">
      <dgm:prSet presAssocID="{87B84F68-7AA1-4575-A507-6007262E5065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6B6B3-EB8D-460A-A226-C97B686A9D51}" type="pres">
      <dgm:prSet presAssocID="{3BED271C-6791-445E-B083-6FE65DB04CA5}" presName="sp" presStyleCnt="0"/>
      <dgm:spPr/>
    </dgm:pt>
    <dgm:pt modelId="{C0D134E8-CC18-4693-9ABB-4F574F171FC2}" type="pres">
      <dgm:prSet presAssocID="{F899AB49-73CC-4710-A7C6-EA2662AA0416}" presName="linNode" presStyleCnt="0"/>
      <dgm:spPr/>
    </dgm:pt>
    <dgm:pt modelId="{202DAE7A-4125-44A3-B2C2-6638CFC2423B}" type="pres">
      <dgm:prSet presAssocID="{F899AB49-73CC-4710-A7C6-EA2662AA0416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4ECE0A-CC02-46A5-A9E2-CA12FED85F26}" type="presOf" srcId="{615B1BCE-BCB3-4972-AEFD-D38A0347B481}" destId="{44767C0C-FDCF-4BA5-9159-4D78C89A4D49}" srcOrd="0" destOrd="0" presId="urn:microsoft.com/office/officeart/2005/8/layout/vList5"/>
    <dgm:cxn modelId="{A7BAB8E2-6B63-4A41-A335-65AE9318A422}" srcId="{41CD7DA0-919D-4E95-901C-0B3BEEF4D99B}" destId="{615B1BCE-BCB3-4972-AEFD-D38A0347B481}" srcOrd="0" destOrd="0" parTransId="{E2F03424-3F33-47B1-A081-24833147F39D}" sibTransId="{33311CEE-81EB-437C-A40F-0C9E1F83A360}"/>
    <dgm:cxn modelId="{9BC0161E-444F-4F60-B25C-F2359F3D80B3}" type="presOf" srcId="{41CD7DA0-919D-4E95-901C-0B3BEEF4D99B}" destId="{F479C00C-A1A9-48C3-9FA5-B362C9762757}" srcOrd="0" destOrd="0" presId="urn:microsoft.com/office/officeart/2005/8/layout/vList5"/>
    <dgm:cxn modelId="{68B026E2-9E69-4B70-BF98-1402D7E70582}" srcId="{41CD7DA0-919D-4E95-901C-0B3BEEF4D99B}" destId="{87B84F68-7AA1-4575-A507-6007262E5065}" srcOrd="1" destOrd="0" parTransId="{F0658CE4-8BC4-4DFA-A857-18FEEBFDD58B}" sibTransId="{3BED271C-6791-445E-B083-6FE65DB04CA5}"/>
    <dgm:cxn modelId="{6DE7907E-90CB-4E30-95E1-DD3A42D3218A}" srcId="{41CD7DA0-919D-4E95-901C-0B3BEEF4D99B}" destId="{F899AB49-73CC-4710-A7C6-EA2662AA0416}" srcOrd="2" destOrd="0" parTransId="{CF3612D1-A1D1-4013-A6F8-3D32B9544C98}" sibTransId="{B7636D18-C194-4CDF-BE15-4F83D5C45BF9}"/>
    <dgm:cxn modelId="{C1FB10B3-87DD-4B53-A0E2-40FB7712CB89}" type="presOf" srcId="{87B84F68-7AA1-4575-A507-6007262E5065}" destId="{84074A47-12BB-4DF5-A6CC-CC908F98C019}" srcOrd="0" destOrd="0" presId="urn:microsoft.com/office/officeart/2005/8/layout/vList5"/>
    <dgm:cxn modelId="{5B2560C7-E627-4185-B12E-0A7D7DE12E3F}" type="presOf" srcId="{F899AB49-73CC-4710-A7C6-EA2662AA0416}" destId="{202DAE7A-4125-44A3-B2C2-6638CFC2423B}" srcOrd="0" destOrd="0" presId="urn:microsoft.com/office/officeart/2005/8/layout/vList5"/>
    <dgm:cxn modelId="{8F61D8A5-D80E-4A51-A36E-095A712CD080}" type="presParOf" srcId="{F479C00C-A1A9-48C3-9FA5-B362C9762757}" destId="{8F8671A7-31BF-4A24-BF31-1A268E39F6C0}" srcOrd="0" destOrd="0" presId="urn:microsoft.com/office/officeart/2005/8/layout/vList5"/>
    <dgm:cxn modelId="{05299A5B-A4D5-4967-903C-7B0DE3568509}" type="presParOf" srcId="{8F8671A7-31BF-4A24-BF31-1A268E39F6C0}" destId="{44767C0C-FDCF-4BA5-9159-4D78C89A4D49}" srcOrd="0" destOrd="0" presId="urn:microsoft.com/office/officeart/2005/8/layout/vList5"/>
    <dgm:cxn modelId="{BD7C7AA8-55B1-465F-9659-E5CA6F702B57}" type="presParOf" srcId="{F479C00C-A1A9-48C3-9FA5-B362C9762757}" destId="{A3819611-1123-4C92-9718-1CFCF4A47C85}" srcOrd="1" destOrd="0" presId="urn:microsoft.com/office/officeart/2005/8/layout/vList5"/>
    <dgm:cxn modelId="{7BFCE3B8-2278-4974-88E7-A4CF9F89A080}" type="presParOf" srcId="{F479C00C-A1A9-48C3-9FA5-B362C9762757}" destId="{7EC81C61-738C-47C7-9F56-0082BCB23774}" srcOrd="2" destOrd="0" presId="urn:microsoft.com/office/officeart/2005/8/layout/vList5"/>
    <dgm:cxn modelId="{04CC9785-D3CF-43A1-9277-B150CD917E48}" type="presParOf" srcId="{7EC81C61-738C-47C7-9F56-0082BCB23774}" destId="{84074A47-12BB-4DF5-A6CC-CC908F98C019}" srcOrd="0" destOrd="0" presId="urn:microsoft.com/office/officeart/2005/8/layout/vList5"/>
    <dgm:cxn modelId="{4C0969D0-10EB-46D0-A6B0-5D072F19CF9C}" type="presParOf" srcId="{F479C00C-A1A9-48C3-9FA5-B362C9762757}" destId="{6AF6B6B3-EB8D-460A-A226-C97B686A9D51}" srcOrd="3" destOrd="0" presId="urn:microsoft.com/office/officeart/2005/8/layout/vList5"/>
    <dgm:cxn modelId="{FA3AB310-4CE7-4CA3-833D-773E34FFDF36}" type="presParOf" srcId="{F479C00C-A1A9-48C3-9FA5-B362C9762757}" destId="{C0D134E8-CC18-4693-9ABB-4F574F171FC2}" srcOrd="4" destOrd="0" presId="urn:microsoft.com/office/officeart/2005/8/layout/vList5"/>
    <dgm:cxn modelId="{8C90DF20-92A8-4099-9CFD-D3A10475E3B2}" type="presParOf" srcId="{C0D134E8-CC18-4693-9ABB-4F574F171FC2}" destId="{202DAE7A-4125-44A3-B2C2-6638CFC242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3FE6F-0AB9-42CB-9388-625EFE559AAB}">
      <dsp:nvSpPr>
        <dsp:cNvPr id="0" name=""/>
        <dsp:cNvSpPr/>
      </dsp:nvSpPr>
      <dsp:spPr>
        <a:xfrm rot="5400000">
          <a:off x="5523509" y="-2616550"/>
          <a:ext cx="575501" cy="59526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Доброжелательность и вежливость работников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Компетентность работников</a:t>
          </a:r>
          <a:endParaRPr lang="ru-RU" sz="1500" b="1" kern="1200" dirty="0"/>
        </a:p>
      </dsp:txBody>
      <dsp:txXfrm rot="-5400000">
        <a:off x="2834952" y="100101"/>
        <a:ext cx="5924522" cy="519313"/>
      </dsp:txXfrm>
    </dsp:sp>
    <dsp:sp modelId="{1A804E67-3694-47E3-A4FC-E244401A981D}">
      <dsp:nvSpPr>
        <dsp:cNvPr id="0" name=""/>
        <dsp:cNvSpPr/>
      </dsp:nvSpPr>
      <dsp:spPr>
        <a:xfrm>
          <a:off x="0" y="0"/>
          <a:ext cx="3008727" cy="719376"/>
        </a:xfrm>
        <a:prstGeom prst="roundRect">
          <a:avLst/>
        </a:prstGeom>
        <a:solidFill>
          <a:srgbClr val="19978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3. Доброжелательность, вежливость, компетентность:</a:t>
          </a:r>
          <a:endParaRPr lang="ru-RU" sz="1600" b="1" kern="1200" dirty="0"/>
        </a:p>
      </dsp:txBody>
      <dsp:txXfrm>
        <a:off x="35117" y="35117"/>
        <a:ext cx="2938493" cy="649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D1E58-6E85-431C-BB24-7185EFE81B92}">
      <dsp:nvSpPr>
        <dsp:cNvPr id="0" name=""/>
        <dsp:cNvSpPr/>
      </dsp:nvSpPr>
      <dsp:spPr>
        <a:xfrm rot="5400000">
          <a:off x="5270039" y="-2619604"/>
          <a:ext cx="1007125" cy="6246334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Удовлетворение материально-техническим обеспечением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Удовлетворение качеством предоставляемых образовательных услуг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Готовность рекомендовать организацию родственникам и знакомым</a:t>
          </a:r>
          <a:endParaRPr lang="ru-RU" sz="1500" kern="1200" dirty="0"/>
        </a:p>
      </dsp:txBody>
      <dsp:txXfrm rot="-5400000">
        <a:off x="2650435" y="49164"/>
        <a:ext cx="6197170" cy="908797"/>
      </dsp:txXfrm>
    </dsp:sp>
    <dsp:sp modelId="{59AD16FB-AF57-4BDF-B83E-F7258864CAFC}">
      <dsp:nvSpPr>
        <dsp:cNvPr id="0" name=""/>
        <dsp:cNvSpPr/>
      </dsp:nvSpPr>
      <dsp:spPr>
        <a:xfrm>
          <a:off x="57858" y="0"/>
          <a:ext cx="2789788" cy="1007129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4. Общее удовлетворение качеством образовательной деятельности организации:</a:t>
          </a:r>
          <a:endParaRPr lang="ru-RU" sz="1600" kern="1200" dirty="0"/>
        </a:p>
      </dsp:txBody>
      <dsp:txXfrm>
        <a:off x="107022" y="49164"/>
        <a:ext cx="2691460" cy="9088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9E11E-D0C5-40AC-AF36-01474954D8DE}">
      <dsp:nvSpPr>
        <dsp:cNvPr id="0" name=""/>
        <dsp:cNvSpPr/>
      </dsp:nvSpPr>
      <dsp:spPr>
        <a:xfrm rot="5400000">
          <a:off x="4988809" y="-2911705"/>
          <a:ext cx="864098" cy="6975537"/>
        </a:xfrm>
        <a:prstGeom prst="round2SameRect">
          <a:avLst/>
        </a:prstGeom>
        <a:solidFill>
          <a:srgbClr val="CFD9EF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Полнота и актуальность информации об организации и ее деятельности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Наличие сведений о педагогических работниках организации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Доступность взаимодействия с получателями образовательных услуг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Доступность сведений о ходе рассмотрения обращений граждан</a:t>
          </a:r>
          <a:endParaRPr lang="ru-RU" sz="1500" b="1" kern="1200" dirty="0"/>
        </a:p>
      </dsp:txBody>
      <dsp:txXfrm rot="-5400000">
        <a:off x="1933090" y="186196"/>
        <a:ext cx="6933355" cy="779734"/>
      </dsp:txXfrm>
    </dsp:sp>
    <dsp:sp modelId="{1AD4D27B-8D45-487F-95B3-888604681418}">
      <dsp:nvSpPr>
        <dsp:cNvPr id="0" name=""/>
        <dsp:cNvSpPr/>
      </dsp:nvSpPr>
      <dsp:spPr>
        <a:xfrm>
          <a:off x="0" y="0"/>
          <a:ext cx="2167877" cy="1151001"/>
        </a:xfrm>
        <a:prstGeom prst="round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accent2">
              <a:shade val="50000"/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1. Открытость и доступность информации, размещенной на официальном сайте: </a:t>
          </a:r>
          <a:endParaRPr lang="ru-RU" sz="1600" b="1" kern="1200" dirty="0"/>
        </a:p>
      </dsp:txBody>
      <dsp:txXfrm>
        <a:off x="56187" y="56187"/>
        <a:ext cx="2055503" cy="1038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349F6-2C38-4018-8E76-578BBFC71065}">
      <dsp:nvSpPr>
        <dsp:cNvPr id="0" name=""/>
        <dsp:cNvSpPr/>
      </dsp:nvSpPr>
      <dsp:spPr>
        <a:xfrm rot="5400000">
          <a:off x="4168994" y="-2279718"/>
          <a:ext cx="2448268" cy="7007704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Материально-техническое и информационное обеспечение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Наличие необходимых условий для охраны и укрепления здоровья, организации питания обучающихся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Условия для индивидуальной работы с обучающимися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Наличие дополнительных образовательных программ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Наличие возможности развития творческих способностей и интересов обучающихся, включая их участие в конкурсах и олимпиадах	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Наличие возможности оказания психолого-педагогической, медицинской и социальной помощи обучающимся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Наличие условий организации обучения и воспитания обучающихся с ограниченными возможностями здоровья и инвалидов</a:t>
          </a:r>
          <a:endParaRPr lang="ru-RU" sz="1500" b="1" kern="1200" dirty="0"/>
        </a:p>
      </dsp:txBody>
      <dsp:txXfrm rot="-5400000">
        <a:off x="1889277" y="119514"/>
        <a:ext cx="6888189" cy="2209238"/>
      </dsp:txXfrm>
    </dsp:sp>
    <dsp:sp modelId="{DCA9334A-8CAC-4242-9B5E-D4F26E8033D3}">
      <dsp:nvSpPr>
        <dsp:cNvPr id="0" name=""/>
        <dsp:cNvSpPr/>
      </dsp:nvSpPr>
      <dsp:spPr>
        <a:xfrm>
          <a:off x="0" y="74107"/>
          <a:ext cx="2026520" cy="2297660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2. Комфортность условий, в которых осуществляется образовательная деятельность:</a:t>
          </a:r>
          <a:endParaRPr lang="ru-RU" sz="1600" b="1" kern="1200" dirty="0"/>
        </a:p>
      </dsp:txBody>
      <dsp:txXfrm>
        <a:off x="98927" y="173034"/>
        <a:ext cx="1828666" cy="2099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5EE42-5CB6-4DAF-AEAE-92088C9C5883}">
      <dsp:nvSpPr>
        <dsp:cNvPr id="0" name=""/>
        <dsp:cNvSpPr/>
      </dsp:nvSpPr>
      <dsp:spPr>
        <a:xfrm>
          <a:off x="72618" y="0"/>
          <a:ext cx="2129316" cy="4680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1.1. Полнота и актуальность информации об организации и ее деятельности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(максимум 10 баллов)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</a:endParaRPr>
        </a:p>
      </dsp:txBody>
      <dsp:txXfrm>
        <a:off x="72618" y="1872208"/>
        <a:ext cx="2129316" cy="1872208"/>
      </dsp:txXfrm>
    </dsp:sp>
    <dsp:sp modelId="{12C466C6-7BF0-4221-9512-5381D07664B0}">
      <dsp:nvSpPr>
        <dsp:cNvPr id="0" name=""/>
        <dsp:cNvSpPr/>
      </dsp:nvSpPr>
      <dsp:spPr>
        <a:xfrm flipH="1" flipV="1">
          <a:off x="1160946" y="4032444"/>
          <a:ext cx="484152" cy="10891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CB35E-4D1D-456A-98A9-4A1A1B569A59}">
      <dsp:nvSpPr>
        <dsp:cNvPr id="0" name=""/>
        <dsp:cNvSpPr/>
      </dsp:nvSpPr>
      <dsp:spPr>
        <a:xfrm>
          <a:off x="2250845" y="0"/>
          <a:ext cx="2129316" cy="4680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1.2. Наличие сведений о педагогических работниках организации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(максимум 10 баллов)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</a:endParaRPr>
        </a:p>
      </dsp:txBody>
      <dsp:txXfrm>
        <a:off x="2250845" y="1872208"/>
        <a:ext cx="2129316" cy="1872208"/>
      </dsp:txXfrm>
    </dsp:sp>
    <dsp:sp modelId="{B95BA888-A802-416A-9302-4EACACBFEAFE}">
      <dsp:nvSpPr>
        <dsp:cNvPr id="0" name=""/>
        <dsp:cNvSpPr/>
      </dsp:nvSpPr>
      <dsp:spPr>
        <a:xfrm flipV="1">
          <a:off x="2835257" y="3960436"/>
          <a:ext cx="446885" cy="24806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AEF2E-0E21-4C8D-A27B-F95CCC2EF78E}">
      <dsp:nvSpPr>
        <dsp:cNvPr id="0" name=""/>
        <dsp:cNvSpPr/>
      </dsp:nvSpPr>
      <dsp:spPr>
        <a:xfrm>
          <a:off x="4429093" y="0"/>
          <a:ext cx="2129316" cy="4680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1.3. Доступность </a:t>
          </a:r>
          <a:r>
            <a:rPr lang="ru-RU" sz="2000" b="1" kern="1200" dirty="0" err="1" smtClean="0">
              <a:solidFill>
                <a:schemeClr val="tx1"/>
              </a:solidFill>
            </a:rPr>
            <a:t>взаимодей-ствия</a:t>
          </a:r>
          <a:r>
            <a:rPr lang="ru-RU" sz="2000" b="1" kern="1200" dirty="0" smtClean="0">
              <a:solidFill>
                <a:schemeClr val="tx1"/>
              </a:solidFill>
            </a:rPr>
            <a:t> с получателями образователь-</a:t>
          </a:r>
          <a:r>
            <a:rPr lang="ru-RU" sz="2000" b="1" kern="1200" dirty="0" err="1" smtClean="0">
              <a:solidFill>
                <a:schemeClr val="tx1"/>
              </a:solidFill>
            </a:rPr>
            <a:t>ных</a:t>
          </a:r>
          <a:r>
            <a:rPr lang="ru-RU" sz="2000" b="1" kern="1200" dirty="0" smtClean="0">
              <a:solidFill>
                <a:schemeClr val="tx1"/>
              </a:solidFill>
            </a:rPr>
            <a:t> услуг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(по телефону, по электронной почте, с помощью электронных сервисов)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(максимум 10 баллов)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chemeClr val="tx1"/>
            </a:solidFill>
          </a:endParaRPr>
        </a:p>
      </dsp:txBody>
      <dsp:txXfrm>
        <a:off x="4429093" y="1872208"/>
        <a:ext cx="2129316" cy="1872208"/>
      </dsp:txXfrm>
    </dsp:sp>
    <dsp:sp modelId="{6221CBE3-2FB6-4EA5-8F30-D3DCC07EC55E}">
      <dsp:nvSpPr>
        <dsp:cNvPr id="0" name=""/>
        <dsp:cNvSpPr/>
      </dsp:nvSpPr>
      <dsp:spPr>
        <a:xfrm>
          <a:off x="5229647" y="3960436"/>
          <a:ext cx="446869" cy="24806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2186E-7285-4B7E-9550-BE64C811BAC6}">
      <dsp:nvSpPr>
        <dsp:cNvPr id="0" name=""/>
        <dsp:cNvSpPr/>
      </dsp:nvSpPr>
      <dsp:spPr>
        <a:xfrm>
          <a:off x="6581619" y="0"/>
          <a:ext cx="2129316" cy="4680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1.4. Доступность сведений о ходе рассмотрения обращений граждан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smtClean="0">
              <a:solidFill>
                <a:schemeClr val="tx1"/>
              </a:solidFill>
            </a:rPr>
            <a:t>(по телефону, по электронной почте, с помощью электронных сервисов)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(максимум 10 баллов)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chemeClr val="tx1"/>
            </a:solidFill>
          </a:endParaRPr>
        </a:p>
      </dsp:txBody>
      <dsp:txXfrm>
        <a:off x="6581619" y="1872208"/>
        <a:ext cx="2129316" cy="1872208"/>
      </dsp:txXfrm>
    </dsp:sp>
    <dsp:sp modelId="{6644F050-E0EE-4A09-8F59-15C8145BD335}">
      <dsp:nvSpPr>
        <dsp:cNvPr id="0" name=""/>
        <dsp:cNvSpPr/>
      </dsp:nvSpPr>
      <dsp:spPr>
        <a:xfrm flipV="1">
          <a:off x="7912068" y="3960436"/>
          <a:ext cx="332514" cy="32799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867D7-649E-4788-A66E-7BE7F45AAB80}">
      <dsp:nvSpPr>
        <dsp:cNvPr id="0" name=""/>
        <dsp:cNvSpPr/>
      </dsp:nvSpPr>
      <dsp:spPr>
        <a:xfrm>
          <a:off x="348518" y="3744416"/>
          <a:ext cx="8015930" cy="702078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67C0C-FDCF-4BA5-9159-4D78C89A4D49}">
      <dsp:nvSpPr>
        <dsp:cNvPr id="0" name=""/>
        <dsp:cNvSpPr/>
      </dsp:nvSpPr>
      <dsp:spPr>
        <a:xfrm>
          <a:off x="8572" y="0"/>
          <a:ext cx="8776403" cy="6534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2.1. Материально-техническое и информационное обеспечение  (максимум 10 баллов)</a:t>
          </a:r>
          <a:endParaRPr lang="ru-RU" sz="1600" b="1" kern="1200" dirty="0"/>
        </a:p>
      </dsp:txBody>
      <dsp:txXfrm>
        <a:off x="40471" y="31899"/>
        <a:ext cx="8712605" cy="589653"/>
      </dsp:txXfrm>
    </dsp:sp>
    <dsp:sp modelId="{84074A47-12BB-4DF5-A6CC-CC908F98C019}">
      <dsp:nvSpPr>
        <dsp:cNvPr id="0" name=""/>
        <dsp:cNvSpPr/>
      </dsp:nvSpPr>
      <dsp:spPr>
        <a:xfrm>
          <a:off x="4286" y="687802"/>
          <a:ext cx="8776403" cy="6534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2.2. Наличие необходимых условий для охраны и укрепления здоровья, организации питания обучающихся (максимум 10 баллов)</a:t>
          </a:r>
          <a:endParaRPr lang="ru-RU" sz="1600" b="1" kern="1200" dirty="0"/>
        </a:p>
      </dsp:txBody>
      <dsp:txXfrm>
        <a:off x="36185" y="719701"/>
        <a:ext cx="8712605" cy="589653"/>
      </dsp:txXfrm>
    </dsp:sp>
    <dsp:sp modelId="{202DAE7A-4125-44A3-B2C2-6638CFC2423B}">
      <dsp:nvSpPr>
        <dsp:cNvPr id="0" name=""/>
        <dsp:cNvSpPr/>
      </dsp:nvSpPr>
      <dsp:spPr>
        <a:xfrm>
          <a:off x="4286" y="1373926"/>
          <a:ext cx="8776403" cy="6534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2.3. Условия для индивидуальной работы с обучающимися (максимум 10 баллов)</a:t>
          </a:r>
          <a:endParaRPr lang="ru-RU" sz="1600" b="1" kern="1200" dirty="0"/>
        </a:p>
      </dsp:txBody>
      <dsp:txXfrm>
        <a:off x="36185" y="1405825"/>
        <a:ext cx="8712605" cy="589653"/>
      </dsp:txXfrm>
    </dsp:sp>
    <dsp:sp modelId="{7AFD926B-8CC7-453A-8B96-B664FB616287}">
      <dsp:nvSpPr>
        <dsp:cNvPr id="0" name=""/>
        <dsp:cNvSpPr/>
      </dsp:nvSpPr>
      <dsp:spPr>
        <a:xfrm>
          <a:off x="4286" y="2060050"/>
          <a:ext cx="8776403" cy="6534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2.4. Наличие дополнительных образовательных программ (максимум 10 баллов)</a:t>
          </a:r>
          <a:endParaRPr lang="ru-RU" sz="1600" b="1" kern="1200" dirty="0"/>
        </a:p>
      </dsp:txBody>
      <dsp:txXfrm>
        <a:off x="36185" y="2091949"/>
        <a:ext cx="8712605" cy="589653"/>
      </dsp:txXfrm>
    </dsp:sp>
    <dsp:sp modelId="{B6534D1C-7BD8-4960-8ED1-A38D64C0F060}">
      <dsp:nvSpPr>
        <dsp:cNvPr id="0" name=""/>
        <dsp:cNvSpPr/>
      </dsp:nvSpPr>
      <dsp:spPr>
        <a:xfrm>
          <a:off x="4286" y="2746174"/>
          <a:ext cx="8776403" cy="918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2.5. Наличие возможности развития творческих способностей и интересов обучающихся, включая их участие в конкурсах и олимпиадах, выставках, смотрах, физкультурных мероприятиях, спортивных и других массовых мероприятиях (максимум 10 баллов)</a:t>
          </a:r>
          <a:endParaRPr lang="ru-RU" sz="1600" b="1" kern="1200" dirty="0"/>
        </a:p>
      </dsp:txBody>
      <dsp:txXfrm>
        <a:off x="49122" y="2791010"/>
        <a:ext cx="8686731" cy="828799"/>
      </dsp:txXfrm>
    </dsp:sp>
    <dsp:sp modelId="{8C6CAAB8-9E5F-4116-9928-E9E310AE4D3C}">
      <dsp:nvSpPr>
        <dsp:cNvPr id="0" name=""/>
        <dsp:cNvSpPr/>
      </dsp:nvSpPr>
      <dsp:spPr>
        <a:xfrm>
          <a:off x="4286" y="3697319"/>
          <a:ext cx="8776403" cy="6534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2.6. Наличие возможности оказания психолого-педагогической, медицинской и социальной помощи обучающимся (максимум 10 баллов)</a:t>
          </a:r>
          <a:endParaRPr lang="ru-RU" sz="1600" b="1" kern="1200" dirty="0"/>
        </a:p>
      </dsp:txBody>
      <dsp:txXfrm>
        <a:off x="36185" y="3729218"/>
        <a:ext cx="8712605" cy="589653"/>
      </dsp:txXfrm>
    </dsp:sp>
    <dsp:sp modelId="{A1AFC578-E892-44EA-85AD-1E9D65626110}">
      <dsp:nvSpPr>
        <dsp:cNvPr id="0" name=""/>
        <dsp:cNvSpPr/>
      </dsp:nvSpPr>
      <dsp:spPr>
        <a:xfrm>
          <a:off x="8572" y="4363467"/>
          <a:ext cx="8776403" cy="65543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2.7. Наличие условий организации обучения и воспитания обучающихся с ограниченными возможностями здоровья и инвалидов (максимум 10 баллов)</a:t>
          </a:r>
          <a:endParaRPr lang="ru-RU" sz="1600" b="1" kern="1200" dirty="0"/>
        </a:p>
      </dsp:txBody>
      <dsp:txXfrm>
        <a:off x="40568" y="4395463"/>
        <a:ext cx="8712411" cy="5914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5EE42-5CB6-4DAF-AEAE-92088C9C5883}">
      <dsp:nvSpPr>
        <dsp:cNvPr id="0" name=""/>
        <dsp:cNvSpPr/>
      </dsp:nvSpPr>
      <dsp:spPr>
        <a:xfrm>
          <a:off x="404445" y="0"/>
          <a:ext cx="3965100" cy="2403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3.1   Доброжелательность и вежливость работников 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(максимум 10 баллов)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04445" y="961305"/>
        <a:ext cx="3965100" cy="961305"/>
      </dsp:txXfrm>
    </dsp:sp>
    <dsp:sp modelId="{12C466C6-7BF0-4221-9512-5381D07664B0}">
      <dsp:nvSpPr>
        <dsp:cNvPr id="0" name=""/>
        <dsp:cNvSpPr/>
      </dsp:nvSpPr>
      <dsp:spPr>
        <a:xfrm flipH="1" flipV="1">
          <a:off x="2286876" y="2127437"/>
          <a:ext cx="260697" cy="58647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CB35E-4D1D-456A-98A9-4A1A1B569A59}">
      <dsp:nvSpPr>
        <dsp:cNvPr id="0" name=""/>
        <dsp:cNvSpPr/>
      </dsp:nvSpPr>
      <dsp:spPr>
        <a:xfrm>
          <a:off x="4474087" y="14629"/>
          <a:ext cx="4104185" cy="2403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3.2 Компетентность работников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(максимум 10 баллов)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4474087" y="975934"/>
        <a:ext cx="4104185" cy="961305"/>
      </dsp:txXfrm>
    </dsp:sp>
    <dsp:sp modelId="{B95BA888-A802-416A-9302-4EACACBFEAFE}">
      <dsp:nvSpPr>
        <dsp:cNvPr id="0" name=""/>
        <dsp:cNvSpPr/>
      </dsp:nvSpPr>
      <dsp:spPr>
        <a:xfrm flipV="1">
          <a:off x="6178656" y="2088663"/>
          <a:ext cx="240630" cy="13357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867D7-649E-4788-A66E-7BE7F45AAB80}">
      <dsp:nvSpPr>
        <dsp:cNvPr id="0" name=""/>
        <dsp:cNvSpPr/>
      </dsp:nvSpPr>
      <dsp:spPr>
        <a:xfrm>
          <a:off x="573948" y="1584175"/>
          <a:ext cx="7553739" cy="864094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67C0C-FDCF-4BA5-9159-4D78C89A4D49}">
      <dsp:nvSpPr>
        <dsp:cNvPr id="0" name=""/>
        <dsp:cNvSpPr/>
      </dsp:nvSpPr>
      <dsp:spPr>
        <a:xfrm>
          <a:off x="0" y="0"/>
          <a:ext cx="8776403" cy="11138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4.1 Удовлетворение материально-техническим обеспечением организации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(максимум 10 баллов)</a:t>
          </a:r>
          <a:endParaRPr lang="ru-RU" sz="1600" b="1" kern="1200" dirty="0"/>
        </a:p>
      </dsp:txBody>
      <dsp:txXfrm>
        <a:off x="54375" y="54375"/>
        <a:ext cx="8667653" cy="1005123"/>
      </dsp:txXfrm>
    </dsp:sp>
    <dsp:sp modelId="{84074A47-12BB-4DF5-A6CC-CC908F98C019}">
      <dsp:nvSpPr>
        <dsp:cNvPr id="0" name=""/>
        <dsp:cNvSpPr/>
      </dsp:nvSpPr>
      <dsp:spPr>
        <a:xfrm>
          <a:off x="4286" y="1171255"/>
          <a:ext cx="8776403" cy="11138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4.2 Удовлетворение качеством предоставляемых образовательных услуг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(максимум 10 баллов)</a:t>
          </a:r>
          <a:endParaRPr lang="ru-RU" sz="1600" b="1" kern="1200" dirty="0"/>
        </a:p>
      </dsp:txBody>
      <dsp:txXfrm>
        <a:off x="58661" y="1225630"/>
        <a:ext cx="8667653" cy="1005123"/>
      </dsp:txXfrm>
    </dsp:sp>
    <dsp:sp modelId="{202DAE7A-4125-44A3-B2C2-6638CFC2423B}">
      <dsp:nvSpPr>
        <dsp:cNvPr id="0" name=""/>
        <dsp:cNvSpPr/>
      </dsp:nvSpPr>
      <dsp:spPr>
        <a:xfrm>
          <a:off x="4286" y="2340822"/>
          <a:ext cx="8776403" cy="11138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4.3 Готовность рекомендовать организацию родственникам и знакомым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(максимум 10 баллов)</a:t>
          </a:r>
          <a:endParaRPr lang="ru-RU" sz="1600" b="1" kern="1200" dirty="0"/>
        </a:p>
      </dsp:txBody>
      <dsp:txXfrm>
        <a:off x="58661" y="2395197"/>
        <a:ext cx="8667653" cy="1005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67991" cy="499743"/>
          </a:xfrm>
          <a:prstGeom prst="rect">
            <a:avLst/>
          </a:prstGeom>
        </p:spPr>
        <p:txBody>
          <a:bodyPr vert="horz" lIns="91005" tIns="45503" rIns="91005" bIns="455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0492" y="1"/>
            <a:ext cx="2967991" cy="499743"/>
          </a:xfrm>
          <a:prstGeom prst="rect">
            <a:avLst/>
          </a:prstGeom>
        </p:spPr>
        <p:txBody>
          <a:bodyPr vert="horz" lIns="91005" tIns="45503" rIns="91005" bIns="45503" rtlCol="0"/>
          <a:lstStyle>
            <a:lvl1pPr algn="r">
              <a:defRPr sz="1300"/>
            </a:lvl1pPr>
          </a:lstStyle>
          <a:p>
            <a:fld id="{28240839-B972-4D5D-B2EA-A21DDE1C8AF9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80877"/>
            <a:ext cx="2967991" cy="499743"/>
          </a:xfrm>
          <a:prstGeom prst="rect">
            <a:avLst/>
          </a:prstGeom>
        </p:spPr>
        <p:txBody>
          <a:bodyPr vert="horz" lIns="91005" tIns="45503" rIns="91005" bIns="455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0492" y="9480877"/>
            <a:ext cx="2967991" cy="499743"/>
          </a:xfrm>
          <a:prstGeom prst="rect">
            <a:avLst/>
          </a:prstGeom>
        </p:spPr>
        <p:txBody>
          <a:bodyPr vert="horz" lIns="91005" tIns="45503" rIns="91005" bIns="45503" rtlCol="0" anchor="b"/>
          <a:lstStyle>
            <a:lvl1pPr algn="r">
              <a:defRPr sz="1300"/>
            </a:lvl1pPr>
          </a:lstStyle>
          <a:p>
            <a:fld id="{35E1E2F1-DA42-4CD0-94E0-D8CE90672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0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68360" cy="499111"/>
          </a:xfrm>
          <a:prstGeom prst="rect">
            <a:avLst/>
          </a:prstGeom>
        </p:spPr>
        <p:txBody>
          <a:bodyPr vert="horz" lIns="96136" tIns="48069" rIns="96136" bIns="4806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0122" y="0"/>
            <a:ext cx="2968360" cy="499111"/>
          </a:xfrm>
          <a:prstGeom prst="rect">
            <a:avLst/>
          </a:prstGeom>
        </p:spPr>
        <p:txBody>
          <a:bodyPr vert="horz" lIns="96136" tIns="48069" rIns="96136" bIns="48069" rtlCol="0"/>
          <a:lstStyle>
            <a:lvl1pPr algn="r">
              <a:defRPr sz="1300"/>
            </a:lvl1pPr>
          </a:lstStyle>
          <a:p>
            <a:fld id="{EA601CB3-17B6-4952-A902-A94C25746A73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4986337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36" tIns="48069" rIns="96136" bIns="4806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008" y="4741545"/>
            <a:ext cx="5480050" cy="4491991"/>
          </a:xfrm>
          <a:prstGeom prst="rect">
            <a:avLst/>
          </a:prstGeom>
        </p:spPr>
        <p:txBody>
          <a:bodyPr vert="horz" lIns="96136" tIns="48069" rIns="96136" bIns="4806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81357"/>
            <a:ext cx="2968360" cy="499111"/>
          </a:xfrm>
          <a:prstGeom prst="rect">
            <a:avLst/>
          </a:prstGeom>
        </p:spPr>
        <p:txBody>
          <a:bodyPr vert="horz" lIns="96136" tIns="48069" rIns="96136" bIns="4806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0122" y="9481357"/>
            <a:ext cx="2968360" cy="499111"/>
          </a:xfrm>
          <a:prstGeom prst="rect">
            <a:avLst/>
          </a:prstGeom>
        </p:spPr>
        <p:txBody>
          <a:bodyPr vert="horz" lIns="96136" tIns="48069" rIns="96136" bIns="48069" rtlCol="0" anchor="b"/>
          <a:lstStyle>
            <a:lvl1pPr algn="r">
              <a:defRPr sz="1300"/>
            </a:lvl1pPr>
          </a:lstStyle>
          <a:p>
            <a:fld id="{F88DE4E5-C209-4148-8429-A87632AC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5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E4E5-C209-4148-8429-A87632AC94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6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E4E5-C209-4148-8429-A87632AC94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2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E4E5-C209-4148-8429-A87632AC94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6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E4E5-C209-4148-8429-A87632AC94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E4E5-C209-4148-8429-A87632AC946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6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E4E5-C209-4148-8429-A87632AC946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6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988E-0E4E-4450-BDBC-470F9342B0CF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0218-2838-4225-9FA5-9D16AD4C3DEA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AFA9-28FE-4F8C-B51C-85981CDD3206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CB47-B2D0-4CDF-9D2A-E10F415C025E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6027-9851-4395-91F6-79A2FAB535CF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2C4A-C040-43BB-9F8E-D97EB64E8A7F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0766-8187-48E6-90CF-DE55A4DA6883}" type="datetime1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1787-7C87-4937-8842-0F16CB119C42}" type="datetime1">
              <a:rPr lang="ru-RU" smtClean="0"/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BCCD-D289-4030-BDDF-74830747AD6F}" type="datetime1">
              <a:rPr lang="ru-RU" smtClean="0"/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2F2-A63C-4175-A73A-5FA90B0A3E7E}" type="datetime1">
              <a:rPr lang="ru-RU" smtClean="0"/>
              <a:t>04.12.2017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3AE5-36C7-4FBA-A306-AE139EAAFD06}" type="datetime1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6530-F8AB-4EE2-89FB-73BEB1337381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40E1-F1D8-4776-9366-F3EC8F991E9C}" type="datetime1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206-79D3-4DBE-8587-707EA1C57AD2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A1AC-0143-4BBE-8135-1E59C75B73FD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D99C-6CEE-418E-98EA-1DC2B193819E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DDAE-0371-4BFB-AE43-2E185310520D}" type="datetime1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A3DF-2DAB-4FD2-A985-033ED74DB0B6}" type="datetime1">
              <a:rPr lang="ru-RU" smtClean="0"/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25E1-C0BB-430C-8632-09C9FEB3AADF}" type="datetime1">
              <a:rPr lang="ru-RU" smtClean="0"/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F758-9CD4-47F8-B0AD-EAD193A5CA06}" type="datetime1">
              <a:rPr lang="ru-RU" smtClean="0"/>
              <a:t>04.12.2017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9161-961A-4BE4-B371-130D0D2A1742}" type="datetime1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C864-D940-4794-B53A-360B40F1B83F}" type="datetime1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6FDBBC3-D1FC-4907-9CA5-1D46946D7234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8C5139A-96AF-41F7-89EE-520F8615C58E}" type="datetime1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7992888" cy="28803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Результаты </a:t>
            </a:r>
            <a:r>
              <a:rPr lang="ru-RU" sz="2400" b="1" dirty="0">
                <a:solidFill>
                  <a:schemeClr val="tx1"/>
                </a:solidFill>
              </a:rPr>
              <a:t>независимой оценки качества образовательной деятельности организаций, осуществляющих образовательную деятельность в Томской области в 2017 году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Исследование проводилось в рамках </a:t>
            </a:r>
            <a:r>
              <a:rPr lang="ru-RU" b="1" dirty="0">
                <a:solidFill>
                  <a:schemeClr val="tx1"/>
                </a:solidFill>
              </a:rPr>
              <a:t>государственного контракта  от </a:t>
            </a:r>
            <a:r>
              <a:rPr lang="ru-RU" b="1" dirty="0" smtClean="0">
                <a:solidFill>
                  <a:schemeClr val="tx1"/>
                </a:solidFill>
              </a:rPr>
              <a:t>10.07.2017 </a:t>
            </a:r>
            <a:r>
              <a:rPr lang="ru-RU" b="1" dirty="0">
                <a:solidFill>
                  <a:schemeClr val="tx1"/>
                </a:solidFill>
              </a:rPr>
              <a:t>№ </a:t>
            </a:r>
            <a:r>
              <a:rPr lang="ru-RU" b="1" dirty="0" smtClean="0">
                <a:solidFill>
                  <a:schemeClr val="tx1"/>
                </a:solidFill>
              </a:rPr>
              <a:t>155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843808" y="5949280"/>
            <a:ext cx="3024336" cy="7200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Томск, 2017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8011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Общество с ограниченной ответственностью «Демиург»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696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500" b="1" dirty="0" smtClean="0"/>
              <a:t>Первая группа критериев: </a:t>
            </a:r>
            <a:r>
              <a:rPr lang="ru-RU" sz="2500" b="1" u="sng" dirty="0" smtClean="0"/>
              <a:t>Открытость </a:t>
            </a:r>
            <a:r>
              <a:rPr lang="ru-RU" sz="2500" b="1" u="sng" dirty="0"/>
              <a:t>и доступность информации, размещенной на официальном </a:t>
            </a:r>
            <a:r>
              <a:rPr lang="ru-RU" sz="2500" b="1" u="sng" dirty="0" smtClean="0"/>
              <a:t>сайте  (максимальное  количество баллов -  40)</a:t>
            </a:r>
            <a:r>
              <a:rPr lang="ru-RU" sz="2500" b="1" u="sng" dirty="0"/>
              <a:t/>
            </a:r>
            <a:br>
              <a:rPr lang="ru-RU" sz="2500" b="1" u="sng" dirty="0"/>
            </a:b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39685522"/>
              </p:ext>
            </p:extLst>
          </p:nvPr>
        </p:nvGraphicFramePr>
        <p:xfrm>
          <a:off x="179512" y="1772816"/>
          <a:ext cx="87129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015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16633"/>
            <a:ext cx="8784976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Сравнительный анализ показателей независимой оценки качества по Томской </a:t>
            </a:r>
            <a:r>
              <a:rPr lang="ru-RU" sz="2100" b="1" dirty="0"/>
              <a:t>области  по группе критериев «Открытость и доступность информации, размещенной на официальном сайте»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991087" y="6573557"/>
            <a:ext cx="116182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29223689"/>
              </p:ext>
            </p:extLst>
          </p:nvPr>
        </p:nvGraphicFramePr>
        <p:xfrm>
          <a:off x="179512" y="1268760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0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1975" y="237748"/>
            <a:ext cx="8712968" cy="12470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Топ-10 образовательных организаций – лидеров по </a:t>
            </a:r>
            <a:r>
              <a:rPr lang="ru-RU" sz="2000" b="1" dirty="0"/>
              <a:t>группе критериев «Открытость и доступность информации, размещенной на официальном сайте»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017546" y="6492875"/>
            <a:ext cx="116182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21329697"/>
              </p:ext>
            </p:extLst>
          </p:nvPr>
        </p:nvGraphicFramePr>
        <p:xfrm>
          <a:off x="107504" y="1484784"/>
          <a:ext cx="884743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30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1975" y="237748"/>
            <a:ext cx="8712968" cy="1163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Аутсайдеры (10 организаций с наименьшим результатом) по показателям группы «Открытость и доступность информации, размещенной на официальном сайте»</a:t>
            </a:r>
            <a:endParaRPr lang="ru-RU" sz="2000" b="1" u="sng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017546" y="6490752"/>
            <a:ext cx="116182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13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73602508"/>
              </p:ext>
            </p:extLst>
          </p:nvPr>
        </p:nvGraphicFramePr>
        <p:xfrm>
          <a:off x="107504" y="1268760"/>
          <a:ext cx="90364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89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/>
              <a:t>Вторая группа </a:t>
            </a:r>
            <a:r>
              <a:rPr lang="ru-RU" sz="2600" b="1" dirty="0"/>
              <a:t>критериев: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u="sng" dirty="0" smtClean="0"/>
              <a:t>Комфортность </a:t>
            </a:r>
            <a:r>
              <a:rPr lang="ru-RU" sz="2600" b="1" u="sng" dirty="0"/>
              <a:t>условий, в которых осуществляется образовательная деятельность  </a:t>
            </a:r>
            <a:r>
              <a:rPr lang="ru-RU" sz="2600" b="1" u="sng" dirty="0" smtClean="0"/>
              <a:t/>
            </a:r>
            <a:br>
              <a:rPr lang="ru-RU" sz="2600" b="1" u="sng" dirty="0" smtClean="0"/>
            </a:br>
            <a:r>
              <a:rPr lang="ru-RU" sz="2000" b="1" dirty="0" smtClean="0"/>
              <a:t>(максимальное  количество баллов -  70)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995936" y="6496395"/>
            <a:ext cx="116182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14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94500004"/>
              </p:ext>
            </p:extLst>
          </p:nvPr>
        </p:nvGraphicFramePr>
        <p:xfrm>
          <a:off x="179512" y="1484784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851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1975" y="237748"/>
            <a:ext cx="8712968" cy="9590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Сравнение показателей оценки качества в зависимости от способа получения информации по группе критериев </a:t>
            </a:r>
            <a:r>
              <a:rPr lang="ru-RU" sz="1800" b="1" dirty="0" smtClean="0"/>
              <a:t>«Комфортность </a:t>
            </a:r>
            <a:r>
              <a:rPr lang="ru-RU" sz="1800" b="1" dirty="0"/>
              <a:t>условий, в которых осуществляется образовательная деятельность»</a:t>
            </a:r>
            <a:endParaRPr lang="ru-RU" sz="1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017546" y="6597352"/>
            <a:ext cx="1161826" cy="260648"/>
          </a:xfrm>
        </p:spPr>
        <p:txBody>
          <a:bodyPr/>
          <a:lstStyle/>
          <a:p>
            <a:fld id="{CCD5371C-1535-41D0-98C8-C3D51D2A8D04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5386684"/>
              </p:ext>
            </p:extLst>
          </p:nvPr>
        </p:nvGraphicFramePr>
        <p:xfrm>
          <a:off x="107504" y="1196752"/>
          <a:ext cx="884743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41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1975" y="237748"/>
            <a:ext cx="8712968" cy="1163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Топ-10 образовательных организаций – лидеров по </a:t>
            </a:r>
            <a:r>
              <a:rPr lang="ru-RU" sz="2000" b="1" dirty="0"/>
              <a:t>группе критериев </a:t>
            </a:r>
            <a:r>
              <a:rPr lang="ru-RU" sz="2000" b="1" dirty="0" smtClean="0"/>
              <a:t>«</a:t>
            </a:r>
            <a:r>
              <a:rPr lang="ru-RU" sz="2000" b="1" dirty="0"/>
              <a:t>Комфортность условий, в которых осуществляется образовательная деятельность»</a:t>
            </a:r>
            <a:r>
              <a:rPr lang="ru-RU" sz="2000" b="1" u="sng" dirty="0" smtClean="0"/>
              <a:t> </a:t>
            </a:r>
            <a:endParaRPr lang="ru-RU" sz="2000" b="1" u="sng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017546" y="6597352"/>
            <a:ext cx="1161826" cy="231631"/>
          </a:xfrm>
        </p:spPr>
        <p:txBody>
          <a:bodyPr/>
          <a:lstStyle/>
          <a:p>
            <a:fld id="{CCD5371C-1535-41D0-98C8-C3D51D2A8D04}" type="slidenum">
              <a:rPr lang="ru-RU" smtClean="0"/>
              <a:t>16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33951345"/>
              </p:ext>
            </p:extLst>
          </p:nvPr>
        </p:nvGraphicFramePr>
        <p:xfrm>
          <a:off x="107504" y="1401326"/>
          <a:ext cx="8847439" cy="519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05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1975" y="237748"/>
            <a:ext cx="8712968" cy="1163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Аутсайдеры (10 организаций с наименьшим результатом)   по показателям </a:t>
            </a:r>
            <a:r>
              <a:rPr lang="ru-RU" sz="2000" b="1" dirty="0" smtClean="0"/>
              <a:t>группы </a:t>
            </a:r>
            <a:r>
              <a:rPr lang="ru-RU" sz="2000" b="1" u="sng" dirty="0" smtClean="0"/>
              <a:t>«</a:t>
            </a:r>
            <a:r>
              <a:rPr lang="ru-RU" sz="2000" b="1" u="sng" dirty="0"/>
              <a:t>Комфортность условий, в которых осуществляется образовательная деятельность</a:t>
            </a:r>
            <a:r>
              <a:rPr lang="ru-RU" sz="2000" b="1" u="sng" dirty="0" smtClean="0"/>
              <a:t>» </a:t>
            </a:r>
            <a:endParaRPr lang="ru-RU" sz="2000" b="1" u="sng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017546" y="6492875"/>
            <a:ext cx="116182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17561250"/>
              </p:ext>
            </p:extLst>
          </p:nvPr>
        </p:nvGraphicFramePr>
        <p:xfrm>
          <a:off x="107505" y="1268760"/>
          <a:ext cx="884743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06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727" y="476672"/>
            <a:ext cx="8229600" cy="1252728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Третья группа </a:t>
            </a:r>
            <a:r>
              <a:rPr lang="ru-RU" sz="2500" b="1" dirty="0"/>
              <a:t>критериев: </a:t>
            </a:r>
            <a:r>
              <a:rPr lang="ru-RU" sz="2500" b="1" dirty="0" smtClean="0"/>
              <a:t> </a:t>
            </a:r>
            <a:br>
              <a:rPr lang="ru-RU" sz="2500" b="1" dirty="0" smtClean="0"/>
            </a:br>
            <a:r>
              <a:rPr lang="ru-RU" sz="2500" b="1" u="sng" dirty="0" smtClean="0"/>
              <a:t>Комфортность </a:t>
            </a:r>
            <a:r>
              <a:rPr lang="ru-RU" sz="2500" b="1" u="sng" dirty="0"/>
              <a:t>условий, в которых осуществляется образовательная деятельность  </a:t>
            </a:r>
            <a:r>
              <a:rPr lang="ru-RU" sz="2500" b="1" u="sng" dirty="0" smtClean="0"/>
              <a:t/>
            </a:r>
            <a:br>
              <a:rPr lang="ru-RU" sz="2500" b="1" u="sng" dirty="0" smtClean="0"/>
            </a:br>
            <a:r>
              <a:rPr lang="ru-RU" sz="2000" b="1" dirty="0" smtClean="0"/>
              <a:t>(</a:t>
            </a:r>
            <a:r>
              <a:rPr lang="ru-RU" sz="2000" b="1" dirty="0"/>
              <a:t>максимальное  количество баллов -  </a:t>
            </a:r>
            <a:r>
              <a:rPr lang="ru-RU" sz="2000" b="1" dirty="0" smtClean="0"/>
              <a:t>20)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54110963"/>
              </p:ext>
            </p:extLst>
          </p:nvPr>
        </p:nvGraphicFramePr>
        <p:xfrm>
          <a:off x="179512" y="2348880"/>
          <a:ext cx="871296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9704" y="552652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Показатели определяются </a:t>
            </a:r>
            <a:r>
              <a:rPr lang="ru-RU" dirty="0"/>
              <a:t>только посредством онлайн-анкетирования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444986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Среднее значение показателей по </a:t>
            </a:r>
            <a:r>
              <a:rPr lang="ru-RU" sz="2800" b="1" dirty="0" smtClean="0"/>
              <a:t>группе </a:t>
            </a:r>
            <a:r>
              <a:rPr lang="ru-RU" sz="2800" b="1" dirty="0"/>
              <a:t>критериев «Доброжелательность, вежливость, компетентность работников»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763340"/>
              </p:ext>
            </p:extLst>
          </p:nvPr>
        </p:nvGraphicFramePr>
        <p:xfrm>
          <a:off x="630542" y="2636912"/>
          <a:ext cx="849694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29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Методика проведения исследования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7924" y="170080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u="sng" dirty="0" smtClean="0">
                <a:effectLst/>
              </a:rPr>
              <a:t>Объект исследования: </a:t>
            </a:r>
            <a:r>
              <a:rPr lang="ru-RU" b="1" i="1" dirty="0" smtClean="0">
                <a:effectLst/>
              </a:rPr>
              <a:t> </a:t>
            </a:r>
            <a:r>
              <a:rPr lang="ru-RU" dirty="0" smtClean="0">
                <a:effectLst/>
              </a:rPr>
              <a:t>314 </a:t>
            </a:r>
            <a:r>
              <a:rPr lang="ru-RU" dirty="0" smtClean="0"/>
              <a:t>образовательных организаций, </a:t>
            </a:r>
            <a:r>
              <a:rPr lang="ru-RU" dirty="0"/>
              <a:t>осуществляющих </a:t>
            </a:r>
            <a:r>
              <a:rPr lang="ru-RU" dirty="0" smtClean="0"/>
              <a:t>общеобразовательную </a:t>
            </a:r>
            <a:r>
              <a:rPr lang="ru-RU" dirty="0"/>
              <a:t>деятельность в Томской области в 2017 </a:t>
            </a:r>
            <a:r>
              <a:rPr lang="ru-RU" dirty="0" smtClean="0"/>
              <a:t>году </a:t>
            </a:r>
            <a:r>
              <a:rPr lang="ru-RU" dirty="0"/>
              <a:t>в соответствии с </a:t>
            </a:r>
            <a:r>
              <a:rPr lang="ru-RU" dirty="0" smtClean="0"/>
              <a:t>утвержденным перечнем.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054602" y="6467049"/>
            <a:ext cx="116182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2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88513" y="2655348"/>
            <a:ext cx="83169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/>
              <a:t>Задачи исследования</a:t>
            </a:r>
            <a:r>
              <a:rPr lang="ru-RU" b="1" i="1" u="sng" dirty="0" smtClean="0"/>
              <a:t>: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/>
              <a:t>оценка </a:t>
            </a:r>
            <a:r>
              <a:rPr lang="ru-RU" dirty="0"/>
              <a:t>открытости и доступности информации, размещенной на официальном сайте организаций;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/>
              <a:t>оценка </a:t>
            </a:r>
            <a:r>
              <a:rPr lang="ru-RU" dirty="0"/>
              <a:t>комфортности условий, в которых осуществляется образовательная деятельность;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/>
              <a:t>оценка </a:t>
            </a:r>
            <a:r>
              <a:rPr lang="ru-RU" dirty="0"/>
              <a:t>доброжелательности, вежливости, компетентности работников образовательных учреждений;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/>
              <a:t>оценка </a:t>
            </a:r>
            <a:r>
              <a:rPr lang="ru-RU" dirty="0"/>
              <a:t>удовлетворенности качеством образовательной деятельности организации.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7924" y="5508501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/>
              <a:t>Методические рекомендации </a:t>
            </a:r>
            <a:r>
              <a:rPr lang="ru-RU" sz="1600" i="1" dirty="0"/>
              <a:t>по расчету показателей независимой оценки качества деятельности организаций, осуществляющих образовательную деятельность, </a:t>
            </a:r>
            <a:r>
              <a:rPr lang="ru-RU" sz="1600" b="1" i="1" dirty="0"/>
              <a:t>утверждены</a:t>
            </a:r>
            <a:r>
              <a:rPr lang="ru-RU" sz="1600" i="1" dirty="0"/>
              <a:t> </a:t>
            </a:r>
            <a:r>
              <a:rPr lang="ru-RU" sz="1600" b="1" i="1" dirty="0"/>
              <a:t>письмом Департамента стратегии, анализа и прогноза </a:t>
            </a:r>
            <a:r>
              <a:rPr lang="ru-RU" sz="1600" b="1" i="1" dirty="0" err="1"/>
              <a:t>Минобрнауки</a:t>
            </a:r>
            <a:r>
              <a:rPr lang="ru-RU" sz="1600" b="1" i="1" dirty="0"/>
              <a:t> России от 14.09.2016 № 02-860 «О направлении Методических </a:t>
            </a:r>
            <a:r>
              <a:rPr lang="ru-RU" sz="1600" b="1" i="1" dirty="0" smtClean="0"/>
              <a:t>рекомендаций»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994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3758" y="188640"/>
            <a:ext cx="8770730" cy="1163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Топ-10 образовательных организаций – лидеров по группе критериев «Доброжелательность, вежливость, компетентность работников»</a:t>
            </a:r>
            <a:r>
              <a:rPr lang="ru-RU" sz="2000" b="1" u="sng" dirty="0" smtClean="0"/>
              <a:t> </a:t>
            </a:r>
            <a:endParaRPr lang="ru-RU" sz="2000" b="1" u="sng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017546" y="6492875"/>
            <a:ext cx="116182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793771"/>
              </p:ext>
            </p:extLst>
          </p:nvPr>
        </p:nvGraphicFramePr>
        <p:xfrm>
          <a:off x="179076" y="1124744"/>
          <a:ext cx="8847439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00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1975" y="237748"/>
            <a:ext cx="8712968" cy="1163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Аутсайдеры (10 организаций с наименьшим результатом)   по показателям группы «Доброжелательность, вежливость, компетентность работников»</a:t>
            </a:r>
            <a:r>
              <a:rPr lang="ru-RU" sz="2000" b="1" u="sng" dirty="0"/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017546" y="6492875"/>
            <a:ext cx="116182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26913368"/>
              </p:ext>
            </p:extLst>
          </p:nvPr>
        </p:nvGraphicFramePr>
        <p:xfrm>
          <a:off x="107505" y="1401326"/>
          <a:ext cx="8847438" cy="512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71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Четвертая группа </a:t>
            </a:r>
            <a:r>
              <a:rPr lang="ru-RU" sz="2800" b="1" dirty="0"/>
              <a:t>критериев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u="sng" dirty="0"/>
              <a:t>Общее удовлетворение качеством образовательной деятельности </a:t>
            </a:r>
            <a:r>
              <a:rPr lang="ru-RU" sz="2800" b="1" u="sng" dirty="0" smtClean="0"/>
              <a:t>организации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200" b="1" dirty="0" smtClean="0"/>
              <a:t>(максимальное  количество баллов -  30)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995936" y="6496395"/>
            <a:ext cx="116182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22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20589391"/>
              </p:ext>
            </p:extLst>
          </p:nvPr>
        </p:nvGraphicFramePr>
        <p:xfrm>
          <a:off x="179512" y="2132856"/>
          <a:ext cx="878497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9743" y="589585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Показатели определяются </a:t>
            </a:r>
            <a:r>
              <a:rPr lang="ru-RU" dirty="0"/>
              <a:t>только посредством онлайн-анкетирования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540295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1975" y="237748"/>
            <a:ext cx="8712968" cy="15350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Среднее значение показателей </a:t>
            </a:r>
            <a:r>
              <a:rPr lang="ru-RU" sz="2000" b="1" dirty="0"/>
              <a:t>по </a:t>
            </a:r>
            <a:r>
              <a:rPr lang="ru-RU" sz="2000" b="1" dirty="0" smtClean="0"/>
              <a:t>группе </a:t>
            </a:r>
            <a:r>
              <a:rPr lang="ru-RU" sz="2000" b="1" dirty="0"/>
              <a:t>критериев </a:t>
            </a:r>
            <a:r>
              <a:rPr lang="ru-RU" sz="2000" b="1" dirty="0" smtClean="0"/>
              <a:t>«Общее </a:t>
            </a:r>
            <a:r>
              <a:rPr lang="ru-RU" sz="2000" b="1" dirty="0"/>
              <a:t>удовлетворение качеством образовательной деятельности организации</a:t>
            </a:r>
            <a:r>
              <a:rPr lang="ru-RU" sz="2000" b="1" dirty="0" smtClean="0"/>
              <a:t>»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017546" y="6597352"/>
            <a:ext cx="1161826" cy="260648"/>
          </a:xfrm>
        </p:spPr>
        <p:txBody>
          <a:bodyPr/>
          <a:lstStyle/>
          <a:p>
            <a:fld id="{CCD5371C-1535-41D0-98C8-C3D51D2A8D04}" type="slidenum">
              <a:rPr lang="ru-RU" smtClean="0"/>
              <a:t>23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488665"/>
              </p:ext>
            </p:extLst>
          </p:nvPr>
        </p:nvGraphicFramePr>
        <p:xfrm>
          <a:off x="107504" y="1772816"/>
          <a:ext cx="8847439" cy="462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42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37748"/>
            <a:ext cx="8703423" cy="9590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Лучшие и худшие образовательные организации по группе </a:t>
            </a:r>
            <a:r>
              <a:rPr lang="ru-RU" sz="2000" b="1" dirty="0"/>
              <a:t>критериев </a:t>
            </a:r>
            <a:r>
              <a:rPr lang="ru-RU" sz="2000" b="1" dirty="0" smtClean="0"/>
              <a:t>«</a:t>
            </a:r>
            <a:r>
              <a:rPr lang="ru-RU" sz="2000" b="1" dirty="0"/>
              <a:t>Общее удовлетворение качеством образовательной деятельности организации»</a:t>
            </a:r>
            <a:endParaRPr lang="ru-RU" sz="2000" b="1" u="sng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017546" y="6492875"/>
            <a:ext cx="116182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24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6786" y="1340768"/>
            <a:ext cx="8738157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 83 школах по данной группе критериев было достигнуто максимальное значение по группе показателей – 30 баллов. </a:t>
            </a:r>
            <a:endParaRPr lang="ru-RU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61522679"/>
              </p:ext>
            </p:extLst>
          </p:nvPr>
        </p:nvGraphicFramePr>
        <p:xfrm>
          <a:off x="107504" y="2708920"/>
          <a:ext cx="9036496" cy="38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6786" y="2132856"/>
            <a:ext cx="88838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Аутсайдеры (10 организаций с наименьшим результатом)  по показателям группы «Общее удовлетворение качеством образовательной деятельности организации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447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0535039"/>
              </p:ext>
            </p:extLst>
          </p:nvPr>
        </p:nvGraphicFramePr>
        <p:xfrm>
          <a:off x="144433" y="4869160"/>
          <a:ext cx="89644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89663977"/>
              </p:ext>
            </p:extLst>
          </p:nvPr>
        </p:nvGraphicFramePr>
        <p:xfrm>
          <a:off x="107504" y="5661248"/>
          <a:ext cx="903649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12322384"/>
              </p:ext>
            </p:extLst>
          </p:nvPr>
        </p:nvGraphicFramePr>
        <p:xfrm>
          <a:off x="143508" y="1196752"/>
          <a:ext cx="9145016" cy="11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25107521"/>
              </p:ext>
            </p:extLst>
          </p:nvPr>
        </p:nvGraphicFramePr>
        <p:xfrm>
          <a:off x="104473" y="2348880"/>
          <a:ext cx="903649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7544" y="186833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Показатели оценки </a:t>
            </a:r>
            <a:r>
              <a:rPr lang="ru-RU" sz="2400" b="1" dirty="0">
                <a:solidFill>
                  <a:schemeClr val="bg1"/>
                </a:solidFill>
              </a:rPr>
              <a:t>качества образовательной деятельности  организаций</a:t>
            </a:r>
            <a:r>
              <a:rPr lang="ru-RU" sz="2400" b="1" dirty="0" smtClean="0">
                <a:solidFill>
                  <a:schemeClr val="bg1"/>
                </a:solidFill>
              </a:rPr>
              <a:t>, осуществляющих  образовательную    </a:t>
            </a:r>
            <a:r>
              <a:rPr lang="ru-RU" sz="2400" b="1" dirty="0">
                <a:solidFill>
                  <a:schemeClr val="bg1"/>
                </a:solidFill>
              </a:rPr>
              <a:t>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7373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7544" y="186833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</a:rPr>
              <a:t>Каналы сбора информации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0462" y="1772816"/>
            <a:ext cx="8496944" cy="3908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u="sng" dirty="0"/>
              <a:t>Для оценки качества предоставления услуг организациями </a:t>
            </a:r>
            <a:r>
              <a:rPr lang="ru-RU" b="1" i="1" u="sng" dirty="0" smtClean="0"/>
              <a:t>были </a:t>
            </a:r>
            <a:r>
              <a:rPr lang="ru-RU" b="1" i="1" u="sng" dirty="0"/>
              <a:t>использованы </a:t>
            </a:r>
            <a:r>
              <a:rPr lang="ru-RU" b="1" i="1" u="sng" dirty="0" smtClean="0"/>
              <a:t>два канала сбора информации: </a:t>
            </a:r>
          </a:p>
          <a:p>
            <a:endParaRPr lang="ru-RU" b="1" i="1" u="sng" dirty="0"/>
          </a:p>
          <a:p>
            <a:r>
              <a:rPr lang="ru-RU" b="1" dirty="0" smtClean="0"/>
              <a:t>1. Анализ  </a:t>
            </a:r>
            <a:r>
              <a:rPr lang="ru-RU" b="1" dirty="0"/>
              <a:t>официального  сайта  обследуемой  образовательной  организации  и  других  официальных источников </a:t>
            </a:r>
            <a:r>
              <a:rPr lang="ru-RU" b="1" dirty="0" smtClean="0"/>
              <a:t>информации. </a:t>
            </a:r>
          </a:p>
          <a:p>
            <a:r>
              <a:rPr lang="ru-RU" sz="1600" i="1" dirty="0" smtClean="0"/>
              <a:t>Оценивались следующие группы показателей</a:t>
            </a:r>
            <a:r>
              <a:rPr lang="ru-RU" dirty="0" smtClean="0"/>
              <a:t>: </a:t>
            </a:r>
          </a:p>
          <a:p>
            <a:r>
              <a:rPr lang="ru-RU" sz="1600" i="1" dirty="0" smtClean="0"/>
              <a:t>1) </a:t>
            </a:r>
            <a:r>
              <a:rPr lang="ru-RU" sz="1600" i="1" dirty="0"/>
              <a:t>Открытость и доступность информации, размещенной на официальном </a:t>
            </a:r>
            <a:r>
              <a:rPr lang="ru-RU" sz="1600" i="1" dirty="0" smtClean="0"/>
              <a:t>сайте 2) Комфортность </a:t>
            </a:r>
            <a:r>
              <a:rPr lang="ru-RU" sz="1600" i="1" dirty="0"/>
              <a:t>условий, в которых осуществляется образовательная деятельность</a:t>
            </a:r>
          </a:p>
          <a:p>
            <a:pPr marL="342900" indent="-342900">
              <a:buAutoNum type="arabicParenR"/>
            </a:pPr>
            <a:endParaRPr lang="ru-RU" dirty="0" smtClean="0"/>
          </a:p>
          <a:p>
            <a:r>
              <a:rPr lang="ru-RU" b="1" dirty="0" smtClean="0"/>
              <a:t>2. Изучение мнения получателей </a:t>
            </a:r>
            <a:r>
              <a:rPr lang="ru-RU" b="1" dirty="0"/>
              <a:t>услуг </a:t>
            </a:r>
            <a:r>
              <a:rPr lang="ru-RU" b="1" dirty="0" smtClean="0"/>
              <a:t> в результате Интернет-опроса. </a:t>
            </a:r>
          </a:p>
          <a:p>
            <a:r>
              <a:rPr lang="ru-RU" sz="1600" i="1" dirty="0" smtClean="0"/>
              <a:t>Оценивались четыре (все) группы показателей</a:t>
            </a:r>
          </a:p>
          <a:p>
            <a:pPr marL="342900" indent="-342900">
              <a:buAutoNum type="arabicParenR"/>
            </a:pPr>
            <a:endParaRPr lang="ru-RU" dirty="0"/>
          </a:p>
          <a:p>
            <a:r>
              <a:rPr lang="ru-RU" sz="2000" b="1" dirty="0"/>
              <a:t>Максимально возможное количество баллов по итогам оценки качества предоставления услуг </a:t>
            </a:r>
            <a:r>
              <a:rPr lang="ru-RU" sz="2000" b="1" dirty="0" smtClean="0"/>
              <a:t>в образовательном учреждении составляет </a:t>
            </a:r>
            <a:r>
              <a:rPr lang="ru-RU" sz="2000" b="1" dirty="0"/>
              <a:t>160. </a:t>
            </a:r>
          </a:p>
        </p:txBody>
      </p:sp>
    </p:spTree>
    <p:extLst>
      <p:ext uri="{BB962C8B-B14F-4D97-AF65-F5344CB8AC3E}">
        <p14:creationId xmlns:p14="http://schemas.microsoft.com/office/powerpoint/2010/main" val="28354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641"/>
            <a:ext cx="9144000" cy="108012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Процедурный раздел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945479" y="6473403"/>
            <a:ext cx="116182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5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87" y="530120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Для мониторинга  </a:t>
            </a:r>
            <a:r>
              <a:rPr lang="ru-RU" b="1" i="1" dirty="0" smtClean="0"/>
              <a:t>показателей </a:t>
            </a:r>
            <a:r>
              <a:rPr lang="ru-RU" b="1" i="1" dirty="0"/>
              <a:t>по данным </a:t>
            </a:r>
            <a:r>
              <a:rPr lang="ru-RU" b="1" i="1" dirty="0" smtClean="0"/>
              <a:t>официальных Интернет-источников обследуемых образовательных  организаций были </a:t>
            </a:r>
            <a:r>
              <a:rPr lang="ru-RU" b="1" i="1" dirty="0"/>
              <a:t>привлечены специалисты, имеющие опыт работы по независимой оценке качества, в том числе образовательных учреждений, учреждений культуры социального обслуживания и здравоохранения.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8304" y="1340768"/>
            <a:ext cx="8835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Численность</a:t>
            </a:r>
            <a:r>
              <a:rPr lang="ru-RU" dirty="0"/>
              <a:t> выборочной совокупности </a:t>
            </a:r>
            <a:r>
              <a:rPr lang="ru-RU" b="1" dirty="0"/>
              <a:t>респондентов</a:t>
            </a:r>
            <a:r>
              <a:rPr lang="ru-RU" dirty="0"/>
              <a:t> </a:t>
            </a:r>
            <a:r>
              <a:rPr lang="ru-RU" b="1" dirty="0"/>
              <a:t>при проведении </a:t>
            </a:r>
            <a:r>
              <a:rPr lang="ru-RU" b="1" dirty="0" smtClean="0"/>
              <a:t>Интернет-опроса </a:t>
            </a:r>
            <a:r>
              <a:rPr lang="ru-RU" dirty="0"/>
              <a:t>определена случайно, она насчитывает </a:t>
            </a:r>
            <a:r>
              <a:rPr lang="ru-RU" b="1" dirty="0"/>
              <a:t>89 786 </a:t>
            </a:r>
            <a:r>
              <a:rPr lang="ru-RU" b="1" dirty="0" smtClean="0"/>
              <a:t>единиц.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6067" y="2032194"/>
            <a:ext cx="841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 18 </a:t>
            </a:r>
            <a:r>
              <a:rPr lang="ru-RU" b="1" i="1" dirty="0" smtClean="0"/>
              <a:t>школах 5 </a:t>
            </a:r>
            <a:r>
              <a:rPr lang="ru-RU" b="1" i="1" dirty="0"/>
              <a:t>муниципальных </a:t>
            </a:r>
            <a:r>
              <a:rPr lang="ru-RU" b="1" i="1" dirty="0" smtClean="0"/>
              <a:t>образований </a:t>
            </a:r>
            <a:r>
              <a:rPr lang="ru-RU" b="1" i="1" dirty="0" smtClean="0"/>
              <a:t>не обеспечен </a:t>
            </a:r>
            <a:r>
              <a:rPr lang="ru-RU" b="1" i="1" dirty="0"/>
              <a:t>30% порог голосования респондентов: </a:t>
            </a:r>
            <a:endParaRPr lang="ru-RU" b="1" i="1" dirty="0" smtClean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4188"/>
              </p:ext>
            </p:extLst>
          </p:nvPr>
        </p:nvGraphicFramePr>
        <p:xfrm>
          <a:off x="355539" y="2712351"/>
          <a:ext cx="8526906" cy="24800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20317"/>
                <a:gridCol w="1368152"/>
                <a:gridCol w="4238437"/>
              </a:tblGrid>
              <a:tr h="3801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Количество школ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школ в муниципальном образовании, не набравших 30%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головосов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0180">
                <a:tc>
                  <a:txBody>
                    <a:bodyPr/>
                    <a:lstStyle/>
                    <a:p>
                      <a:r>
                        <a:rPr lang="ru-RU" dirty="0" smtClean="0"/>
                        <a:t>г. Северск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44,4% </a:t>
                      </a:r>
                      <a:endParaRPr lang="ru-RU" dirty="0"/>
                    </a:p>
                  </a:txBody>
                  <a:tcPr/>
                </a:tc>
              </a:tr>
              <a:tr h="380180">
                <a:tc>
                  <a:txBody>
                    <a:bodyPr/>
                    <a:lstStyle/>
                    <a:p>
                      <a:r>
                        <a:rPr lang="ru-RU" dirty="0" smtClean="0"/>
                        <a:t>Томский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23,5%</a:t>
                      </a:r>
                      <a:endParaRPr lang="ru-RU" dirty="0"/>
                    </a:p>
                  </a:txBody>
                  <a:tcPr/>
                </a:tc>
              </a:tr>
              <a:tr h="38018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Парабельский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33,3 %</a:t>
                      </a:r>
                      <a:endParaRPr lang="ru-RU" dirty="0"/>
                    </a:p>
                  </a:txBody>
                  <a:tcPr/>
                </a:tc>
              </a:tr>
              <a:tr h="380180">
                <a:tc>
                  <a:txBody>
                    <a:bodyPr/>
                    <a:lstStyle/>
                    <a:p>
                      <a:r>
                        <a:rPr lang="ru-RU" dirty="0" smtClean="0"/>
                        <a:t>г. Стрежевой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11,1 %</a:t>
                      </a:r>
                      <a:endParaRPr lang="ru-RU" dirty="0"/>
                    </a:p>
                  </a:txBody>
                  <a:tcPr/>
                </a:tc>
              </a:tr>
              <a:tr h="38018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Кривошеинский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1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027091" y="6492875"/>
            <a:ext cx="116182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4444"/>
            <a:ext cx="8856984" cy="62632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500" b="1" dirty="0">
                <a:solidFill>
                  <a:srgbClr val="C00000"/>
                </a:solidFill>
              </a:rPr>
              <a:t>Р</a:t>
            </a:r>
            <a:r>
              <a:rPr lang="ru-RU" sz="2500" b="1" dirty="0" smtClean="0">
                <a:solidFill>
                  <a:srgbClr val="C00000"/>
                </a:solidFill>
              </a:rPr>
              <a:t>ейтинг </a:t>
            </a:r>
            <a:r>
              <a:rPr lang="ru-RU" sz="2500" b="1" dirty="0">
                <a:solidFill>
                  <a:srgbClr val="C00000"/>
                </a:solidFill>
              </a:rPr>
              <a:t>Томской области по результатам независимой оценки качества образовательных услуг в 2017 году составляет </a:t>
            </a:r>
            <a:endParaRPr lang="ru-RU" sz="2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500" b="1" u="sng" dirty="0" smtClean="0">
                <a:solidFill>
                  <a:srgbClr val="C00000"/>
                </a:solidFill>
              </a:rPr>
              <a:t>7,4 </a:t>
            </a:r>
            <a:r>
              <a:rPr lang="ru-RU" sz="2500" b="1" u="sng" dirty="0">
                <a:solidFill>
                  <a:srgbClr val="C00000"/>
                </a:solidFill>
              </a:rPr>
              <a:t>балла  из 10 возможных. </a:t>
            </a:r>
            <a:endParaRPr lang="ru-RU" sz="2500" b="1" u="sng" dirty="0" smtClean="0">
              <a:solidFill>
                <a:srgbClr val="C00000"/>
              </a:solidFill>
            </a:endParaRPr>
          </a:p>
          <a:p>
            <a:endParaRPr lang="ru-RU" sz="2500" b="1" u="sng" dirty="0"/>
          </a:p>
          <a:p>
            <a:endParaRPr lang="ru-RU" b="1" u="sng" dirty="0" smtClean="0"/>
          </a:p>
          <a:p>
            <a:endParaRPr lang="ru-RU" b="1" u="sng" dirty="0"/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b="1" u="sng" dirty="0" smtClean="0"/>
          </a:p>
          <a:p>
            <a:r>
              <a:rPr lang="ru-RU" sz="2000" b="1" i="1" dirty="0" smtClean="0"/>
              <a:t>Значение </a:t>
            </a:r>
            <a:r>
              <a:rPr lang="ru-RU" sz="2000" b="1" i="1" dirty="0"/>
              <a:t>показателя дает усредненную величину качества предоставляемых </a:t>
            </a:r>
            <a:r>
              <a:rPr lang="ru-RU" sz="2000" b="1" i="1" dirty="0" smtClean="0"/>
              <a:t>услуг по </a:t>
            </a:r>
            <a:r>
              <a:rPr lang="ru-RU" sz="2000" b="1" i="1" dirty="0"/>
              <a:t>всем обследованным образовательным организациям, находящимся на </a:t>
            </a:r>
            <a:r>
              <a:rPr lang="ru-RU" sz="2000" b="1" i="1" dirty="0" smtClean="0"/>
              <a:t>территории региона</a:t>
            </a:r>
            <a:endParaRPr lang="ru-RU" b="1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146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9168" y="116632"/>
            <a:ext cx="8784976" cy="1368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Среднее значение интегрального показателя качества образовательной деятельности </a:t>
            </a:r>
            <a:r>
              <a:rPr lang="ru-RU" sz="2000" b="1" dirty="0" smtClean="0"/>
              <a:t>в разрезе муниципальных образований </a:t>
            </a:r>
            <a:r>
              <a:rPr lang="ru-RU" sz="2000" b="1" dirty="0"/>
              <a:t>Томской </a:t>
            </a:r>
            <a:r>
              <a:rPr lang="ru-RU" sz="2000" b="1" dirty="0" smtClean="0"/>
              <a:t>области  (при максимально возможных 160 баллах)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89071854"/>
              </p:ext>
            </p:extLst>
          </p:nvPr>
        </p:nvGraphicFramePr>
        <p:xfrm>
          <a:off x="107504" y="1358900"/>
          <a:ext cx="8856984" cy="538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83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9168" y="116632"/>
            <a:ext cx="8784976" cy="1368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Лидеры (топ-10) </a:t>
            </a:r>
            <a:r>
              <a:rPr lang="ru-RU" sz="2000" b="1" dirty="0" smtClean="0"/>
              <a:t>в рейтинге </a:t>
            </a:r>
            <a:r>
              <a:rPr lang="ru-RU" sz="2000" b="1" dirty="0"/>
              <a:t>независимой оценки качества образовательной деятельности Томской области в 2017 г.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980743" y="6482948"/>
            <a:ext cx="116182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23790304"/>
              </p:ext>
            </p:extLst>
          </p:nvPr>
        </p:nvGraphicFramePr>
        <p:xfrm>
          <a:off x="169168" y="1412775"/>
          <a:ext cx="8784976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3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9168" y="116632"/>
            <a:ext cx="8784976" cy="1368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Аутсайдеры (10 организаций с наименьшим результатом) в общем рейтинге независимой оценки качества образовательной деятельности Томской области в 2017г.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980743" y="6482948"/>
            <a:ext cx="116182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56247276"/>
              </p:ext>
            </p:extLst>
          </p:nvPr>
        </p:nvGraphicFramePr>
        <p:xfrm>
          <a:off x="187769" y="1484785"/>
          <a:ext cx="8766375" cy="527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5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(1)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(1)</Template>
  <TotalTime>9508</TotalTime>
  <Words>1205</Words>
  <Application>Microsoft Office PowerPoint</Application>
  <PresentationFormat>Экран (4:3)</PresentationFormat>
  <Paragraphs>218</Paragraphs>
  <Slides>25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Презентация (1)</vt:lpstr>
      <vt:lpstr>2_Волна</vt:lpstr>
      <vt:lpstr>Общество с ограниченной ответственностью «Демиург»</vt:lpstr>
      <vt:lpstr>Методика проведения исследования</vt:lpstr>
      <vt:lpstr>Презентация PowerPoint</vt:lpstr>
      <vt:lpstr>Презентация PowerPoint</vt:lpstr>
      <vt:lpstr>Процедурный раздел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Первая группа критериев: Открытость и доступность информации, размещенной на официальном сайте  (максимальное  количество баллов -  40) </vt:lpstr>
      <vt:lpstr>Презентация PowerPoint</vt:lpstr>
      <vt:lpstr>Презентация PowerPoint</vt:lpstr>
      <vt:lpstr>Презентация PowerPoint</vt:lpstr>
      <vt:lpstr>Вторая группа критериев:  Комфортность условий, в которых осуществляется образовательная деятельность   (максимальное  количество баллов -  70) </vt:lpstr>
      <vt:lpstr>Презентация PowerPoint</vt:lpstr>
      <vt:lpstr>Презентация PowerPoint</vt:lpstr>
      <vt:lpstr>Презентация PowerPoint</vt:lpstr>
      <vt:lpstr>Третья группа критериев:   Комфортность условий, в которых осуществляется образовательная деятельность   (максимальное  количество баллов -  20) </vt:lpstr>
      <vt:lpstr>Среднее значение показателей по группе критериев «Доброжелательность, вежливость, компетентность работников»</vt:lpstr>
      <vt:lpstr>Презентация PowerPoint</vt:lpstr>
      <vt:lpstr>Презентация PowerPoint</vt:lpstr>
      <vt:lpstr>Четвертая группа критериев:  Общее удовлетворение качеством образовательной деятельности организации (максимальное  количество баллов -  30)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 с ограниченной ответственностью «Демиург»</dc:title>
  <dc:creator>г</dc:creator>
  <cp:lastModifiedBy>User</cp:lastModifiedBy>
  <cp:revision>149</cp:revision>
  <cp:lastPrinted>2017-12-04T00:14:04Z</cp:lastPrinted>
  <dcterms:created xsi:type="dcterms:W3CDTF">2014-11-27T16:38:27Z</dcterms:created>
  <dcterms:modified xsi:type="dcterms:W3CDTF">2017-12-04T02:18:10Z</dcterms:modified>
</cp:coreProperties>
</file>